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65" r:id="rId4"/>
    <p:sldId id="257" r:id="rId5"/>
    <p:sldId id="258" r:id="rId6"/>
    <p:sldId id="259" r:id="rId7"/>
    <p:sldId id="260" r:id="rId8"/>
    <p:sldId id="261" r:id="rId9"/>
    <p:sldId id="262" r:id="rId10"/>
    <p:sldId id="263" r:id="rId11"/>
    <p:sldId id="264" r:id="rId12"/>
  </p:sldIdLst>
  <p:sldSz cx="18288000" cy="10287000"/>
  <p:notesSz cx="6858000" cy="9144000"/>
  <p:embeddedFontLst>
    <p:embeddedFont>
      <p:font typeface="Mommi Medium" panose="020E0000080000020004"/>
      <p:bold r:id="rId16"/>
    </p:embeddedFont>
    <p:embeddedFont>
      <p:font typeface="Shiba" panose="020E0000080000020004"/>
      <p:bold r:id="rId17"/>
    </p:embeddedFont>
    <p:embeddedFont>
      <p:font typeface="TT Ramillas Bold" panose="020E0000080000020004"/>
      <p:bold r:id="rId18"/>
    </p:embeddedFont>
    <p:embeddedFont>
      <p:font typeface="Segoe UI Emoji" panose="020B0502040204020203" pitchFamily="34" charset="0"/>
      <p:regular r:id="rId19"/>
    </p:embeddedFont>
    <p:embeddedFont>
      <p:font typeface="Calibri" panose="020F0502020204030204" charset="0"/>
      <p:regular r:id="rId20"/>
      <p:bold r:id="rId21"/>
      <p:italic r:id="rId22"/>
      <p:boldItalic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E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showGuides="1">
      <p:cViewPr varScale="1">
        <p:scale>
          <a:sx n="40" d="100"/>
          <a:sy n="40" d="100"/>
        </p:scale>
        <p:origin x="704" y="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font" Target="fonts/font8.fntdata"/><Relationship Id="rId22" Type="http://schemas.openxmlformats.org/officeDocument/2006/relationships/font" Target="fonts/font7.fntdata"/><Relationship Id="rId21" Type="http://schemas.openxmlformats.org/officeDocument/2006/relationships/font" Target="fonts/font6.fntdata"/><Relationship Id="rId20" Type="http://schemas.openxmlformats.org/officeDocument/2006/relationships/font" Target="fonts/font5.fntdata"/><Relationship Id="rId2" Type="http://schemas.openxmlformats.org/officeDocument/2006/relationships/theme" Target="theme/theme1.xml"/><Relationship Id="rId19" Type="http://schemas.openxmlformats.org/officeDocument/2006/relationships/font" Target="fonts/font4.fntdata"/><Relationship Id="rId18" Type="http://schemas.openxmlformats.org/officeDocument/2006/relationships/font" Target="fonts/font3.fntdata"/><Relationship Id="rId17" Type="http://schemas.openxmlformats.org/officeDocument/2006/relationships/font" Target="fonts/font2.fntdata"/><Relationship Id="rId16" Type="http://schemas.openxmlformats.org/officeDocument/2006/relationships/font" Target="fonts/font1.fntdata"/><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4.jpe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image" Target="../media/image10.png"/></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8.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png"/><Relationship Id="rId1"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0.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EFFF4"/>
        </a:solidFill>
        <a:effectLst/>
      </p:bgPr>
    </p:bg>
    <p:spTree>
      <p:nvGrpSpPr>
        <p:cNvPr id="1" name=""/>
        <p:cNvGrpSpPr/>
        <p:nvPr/>
      </p:nvGrpSpPr>
      <p:grpSpPr>
        <a:xfrm>
          <a:off x="0" y="0"/>
          <a:ext cx="0" cy="0"/>
          <a:chOff x="0" y="0"/>
          <a:chExt cx="0" cy="0"/>
        </a:xfrm>
      </p:grpSpPr>
      <p:sp>
        <p:nvSpPr>
          <p:cNvPr id="2" name="Freeform 2"/>
          <p:cNvSpPr/>
          <p:nvPr/>
        </p:nvSpPr>
        <p:spPr>
          <a:xfrm rot="-4160543">
            <a:off x="-4202542" y="5666054"/>
            <a:ext cx="13674920" cy="15159265"/>
          </a:xfrm>
          <a:custGeom>
            <a:avLst/>
            <a:gdLst/>
            <a:ahLst/>
            <a:cxnLst/>
            <a:rect l="l" t="t" r="r" b="b"/>
            <a:pathLst>
              <a:path w="13674920" h="15159265">
                <a:moveTo>
                  <a:pt x="0" y="0"/>
                </a:moveTo>
                <a:lnTo>
                  <a:pt x="13674920" y="0"/>
                </a:lnTo>
                <a:lnTo>
                  <a:pt x="13674920" y="15159264"/>
                </a:lnTo>
                <a:lnTo>
                  <a:pt x="0" y="15159264"/>
                </a:lnTo>
                <a:lnTo>
                  <a:pt x="0" y="0"/>
                </a:lnTo>
                <a:close/>
              </a:path>
            </a:pathLst>
          </a:custGeom>
          <a:blipFill>
            <a:blip r:embed="rId1"/>
            <a:stretch>
              <a:fillRect/>
            </a:stretch>
          </a:blipFill>
        </p:spPr>
      </p:sp>
      <p:sp>
        <p:nvSpPr>
          <p:cNvPr id="3" name="Freeform 3"/>
          <p:cNvSpPr/>
          <p:nvPr/>
        </p:nvSpPr>
        <p:spPr>
          <a:xfrm rot="-3993202">
            <a:off x="11510789" y="-8362549"/>
            <a:ext cx="11497023" cy="12744968"/>
          </a:xfrm>
          <a:custGeom>
            <a:avLst/>
            <a:gdLst/>
            <a:ahLst/>
            <a:cxnLst/>
            <a:rect l="l" t="t" r="r" b="b"/>
            <a:pathLst>
              <a:path w="11497023" h="12744968">
                <a:moveTo>
                  <a:pt x="0" y="0"/>
                </a:moveTo>
                <a:lnTo>
                  <a:pt x="11497022" y="0"/>
                </a:lnTo>
                <a:lnTo>
                  <a:pt x="11497022" y="12744967"/>
                </a:lnTo>
                <a:lnTo>
                  <a:pt x="0" y="12744967"/>
                </a:lnTo>
                <a:lnTo>
                  <a:pt x="0" y="0"/>
                </a:lnTo>
                <a:close/>
              </a:path>
            </a:pathLst>
          </a:custGeom>
          <a:blipFill>
            <a:blip r:embed="rId1"/>
            <a:stretch>
              <a:fillRect/>
            </a:stretch>
          </a:blipFill>
        </p:spPr>
      </p:sp>
      <p:sp>
        <p:nvSpPr>
          <p:cNvPr id="4" name="Freeform 4"/>
          <p:cNvSpPr/>
          <p:nvPr/>
        </p:nvSpPr>
        <p:spPr>
          <a:xfrm>
            <a:off x="14614325" y="1028700"/>
            <a:ext cx="3176417" cy="3172446"/>
          </a:xfrm>
          <a:custGeom>
            <a:avLst/>
            <a:gdLst/>
            <a:ahLst/>
            <a:cxnLst/>
            <a:rect l="l" t="t" r="r" b="b"/>
            <a:pathLst>
              <a:path w="3176417" h="3172446">
                <a:moveTo>
                  <a:pt x="0" y="0"/>
                </a:moveTo>
                <a:lnTo>
                  <a:pt x="3176417" y="0"/>
                </a:lnTo>
                <a:lnTo>
                  <a:pt x="3176417" y="3172446"/>
                </a:lnTo>
                <a:lnTo>
                  <a:pt x="0" y="3172446"/>
                </a:lnTo>
                <a:lnTo>
                  <a:pt x="0" y="0"/>
                </a:lnTo>
                <a:close/>
              </a:path>
            </a:pathLst>
          </a:custGeom>
          <a:blipFill>
            <a:blip r:embed="rId2"/>
            <a:stretch>
              <a:fillRect/>
            </a:stretch>
          </a:blipFill>
        </p:spPr>
      </p:sp>
      <p:sp>
        <p:nvSpPr>
          <p:cNvPr id="5" name="Freeform 5"/>
          <p:cNvSpPr/>
          <p:nvPr/>
        </p:nvSpPr>
        <p:spPr>
          <a:xfrm>
            <a:off x="8699630" y="8826773"/>
            <a:ext cx="3711457" cy="2920453"/>
          </a:xfrm>
          <a:custGeom>
            <a:avLst/>
            <a:gdLst/>
            <a:ahLst/>
            <a:cxnLst/>
            <a:rect l="l" t="t" r="r" b="b"/>
            <a:pathLst>
              <a:path w="3711457" h="2920453">
                <a:moveTo>
                  <a:pt x="0" y="0"/>
                </a:moveTo>
                <a:lnTo>
                  <a:pt x="3711458" y="0"/>
                </a:lnTo>
                <a:lnTo>
                  <a:pt x="3711458" y="2920454"/>
                </a:lnTo>
                <a:lnTo>
                  <a:pt x="0" y="2920454"/>
                </a:lnTo>
                <a:lnTo>
                  <a:pt x="0" y="0"/>
                </a:lnTo>
                <a:close/>
              </a:path>
            </a:pathLst>
          </a:custGeom>
          <a:blipFill>
            <a:blip r:embed="rId3"/>
            <a:stretch>
              <a:fillRect/>
            </a:stretch>
          </a:blipFill>
        </p:spPr>
      </p:sp>
      <p:sp>
        <p:nvSpPr>
          <p:cNvPr id="6" name="TextBox 6"/>
          <p:cNvSpPr txBox="1"/>
          <p:nvPr/>
        </p:nvSpPr>
        <p:spPr>
          <a:xfrm>
            <a:off x="6487850" y="1367687"/>
            <a:ext cx="11041700" cy="3469305"/>
          </a:xfrm>
          <a:prstGeom prst="rect">
            <a:avLst/>
          </a:prstGeom>
        </p:spPr>
        <p:txBody>
          <a:bodyPr lIns="0" tIns="0" rIns="0" bIns="0" rtlCol="0" anchor="t">
            <a:spAutoFit/>
          </a:bodyPr>
          <a:lstStyle/>
          <a:p>
            <a:pPr>
              <a:lnSpc>
                <a:spcPts val="8280"/>
              </a:lnSpc>
            </a:pPr>
            <a:r>
              <a:rPr lang="en-US" sz="5915">
                <a:solidFill>
                  <a:srgbClr val="768BCB"/>
                </a:solidFill>
                <a:latin typeface="Mommi Medium" panose="020E0000080000020004"/>
              </a:rPr>
              <a:t> </a:t>
            </a:r>
            <a:r>
              <a:rPr lang="en-US" sz="5915">
                <a:solidFill>
                  <a:srgbClr val="0C3D61"/>
                </a:solidFill>
                <a:latin typeface="Mommi Medium" panose="020E0000080000020004"/>
              </a:rPr>
              <a:t>RAIN PREDICTION MODEL USING MACHINE LEARNING</a:t>
            </a:r>
            <a:endParaRPr lang="en-US" sz="5915">
              <a:solidFill>
                <a:srgbClr val="0C3D61"/>
              </a:solidFill>
              <a:latin typeface="Mommi Medium" panose="020E0000080000020004"/>
            </a:endParaRPr>
          </a:p>
          <a:p>
            <a:pPr>
              <a:lnSpc>
                <a:spcPts val="8280"/>
              </a:lnSpc>
            </a:pPr>
            <a:endParaRPr lang="en-US" sz="5915">
              <a:solidFill>
                <a:srgbClr val="0C3D61"/>
              </a:solidFill>
              <a:latin typeface="Mommi Medium" panose="020E0000080000020004"/>
            </a:endParaRPr>
          </a:p>
        </p:txBody>
      </p:sp>
      <p:sp>
        <p:nvSpPr>
          <p:cNvPr id="7" name="TextBox 7"/>
          <p:cNvSpPr txBox="1"/>
          <p:nvPr/>
        </p:nvSpPr>
        <p:spPr>
          <a:xfrm>
            <a:off x="6286836" y="4126251"/>
            <a:ext cx="11041700" cy="1373858"/>
          </a:xfrm>
          <a:prstGeom prst="rect">
            <a:avLst/>
          </a:prstGeom>
        </p:spPr>
        <p:txBody>
          <a:bodyPr lIns="0" tIns="0" rIns="0" bIns="0" rtlCol="0" anchor="t">
            <a:spAutoFit/>
          </a:bodyPr>
          <a:lstStyle/>
          <a:p>
            <a:pPr algn="ctr">
              <a:lnSpc>
                <a:spcPts val="3760"/>
              </a:lnSpc>
            </a:pPr>
            <a:r>
              <a:rPr lang="en-US" sz="2685">
                <a:solidFill>
                  <a:srgbClr val="0C3D61"/>
                </a:solidFill>
                <a:latin typeface="Shiba" panose="020E0000080000020004"/>
              </a:rPr>
              <a:t>Discover the power of machine learning in weather forecasting!</a:t>
            </a:r>
            <a:endParaRPr lang="en-US" sz="2685">
              <a:solidFill>
                <a:srgbClr val="0C3D61"/>
              </a:solidFill>
              <a:latin typeface="Shiba" panose="020E0000080000020004"/>
            </a:endParaRPr>
          </a:p>
          <a:p>
            <a:pPr algn="ctr">
              <a:lnSpc>
                <a:spcPts val="7540"/>
              </a:lnSpc>
            </a:pPr>
            <a:endParaRPr lang="en-US" sz="2685">
              <a:solidFill>
                <a:srgbClr val="0C3D61"/>
              </a:solidFill>
              <a:latin typeface="Shiba" panose="020E0000080000020004"/>
            </a:endParaRPr>
          </a:p>
        </p:txBody>
      </p:sp>
      <p:sp>
        <p:nvSpPr>
          <p:cNvPr id="8" name="Freeform 8"/>
          <p:cNvSpPr/>
          <p:nvPr/>
        </p:nvSpPr>
        <p:spPr>
          <a:xfrm>
            <a:off x="-1062383" y="0"/>
            <a:ext cx="7349220" cy="10287000"/>
          </a:xfrm>
          <a:custGeom>
            <a:avLst/>
            <a:gdLst/>
            <a:ahLst/>
            <a:cxnLst/>
            <a:rect l="l" t="t" r="r" b="b"/>
            <a:pathLst>
              <a:path w="7349220" h="10287000">
                <a:moveTo>
                  <a:pt x="0" y="0"/>
                </a:moveTo>
                <a:lnTo>
                  <a:pt x="7349219" y="0"/>
                </a:lnTo>
                <a:lnTo>
                  <a:pt x="7349219" y="10287000"/>
                </a:lnTo>
                <a:lnTo>
                  <a:pt x="0" y="10287000"/>
                </a:lnTo>
                <a:lnTo>
                  <a:pt x="0" y="0"/>
                </a:lnTo>
                <a:close/>
              </a:path>
            </a:pathLst>
          </a:custGeom>
          <a:blipFill>
            <a:blip r:embed="rId4"/>
            <a:stretch>
              <a:fillRect l="-36476" r="-73485"/>
            </a:stretch>
          </a:blipFill>
        </p:spPr>
      </p:sp>
      <p:sp>
        <p:nvSpPr>
          <p:cNvPr id="9" name="TextBox 9"/>
          <p:cNvSpPr txBox="1"/>
          <p:nvPr/>
        </p:nvSpPr>
        <p:spPr>
          <a:xfrm>
            <a:off x="12008700" y="7518936"/>
            <a:ext cx="5782042" cy="749935"/>
          </a:xfrm>
          <a:prstGeom prst="rect">
            <a:avLst/>
          </a:prstGeom>
        </p:spPr>
        <p:txBody>
          <a:bodyPr lIns="0" tIns="0" rIns="0" bIns="0" rtlCol="0" anchor="t">
            <a:spAutoFit/>
          </a:bodyPr>
          <a:lstStyle/>
          <a:p>
            <a:pPr algn="l">
              <a:lnSpc>
                <a:spcPts val="2925"/>
              </a:lnSpc>
            </a:pPr>
            <a:r>
              <a:rPr lang="en-IN" altLang="en-US" sz="2500" b="1" spc="-11">
                <a:solidFill>
                  <a:srgbClr val="000000"/>
                </a:solidFill>
                <a:latin typeface="TT Ramillas Bold" panose="020E0000080000020004"/>
              </a:rPr>
              <a:t>Done by-</a:t>
            </a:r>
            <a:endParaRPr lang="en-IN" altLang="en-US" sz="2500" b="1" spc="-11">
              <a:solidFill>
                <a:srgbClr val="000000"/>
              </a:solidFill>
              <a:latin typeface="TT Ramillas Bold" panose="020E0000080000020004"/>
            </a:endParaRPr>
          </a:p>
          <a:p>
            <a:pPr algn="l">
              <a:lnSpc>
                <a:spcPts val="2925"/>
              </a:lnSpc>
            </a:pPr>
            <a:r>
              <a:rPr lang="en-US" sz="2500" spc="-11">
                <a:solidFill>
                  <a:srgbClr val="000000"/>
                </a:solidFill>
                <a:latin typeface="TT Ramillas Bold" panose="020E0000080000020004"/>
              </a:rPr>
              <a:t>Aida Sharon Bruce  :-  21SCSE1011272</a:t>
            </a:r>
            <a:endParaRPr lang="en-US" sz="2500" spc="-11">
              <a:solidFill>
                <a:srgbClr val="000000"/>
              </a:solidFill>
              <a:latin typeface="TT Ramillas Bold" panose="020E00000800000200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EFFF4"/>
        </a:solidFill>
        <a:effectLst/>
      </p:bgPr>
    </p:bg>
    <p:spTree>
      <p:nvGrpSpPr>
        <p:cNvPr id="1" name=""/>
        <p:cNvGrpSpPr/>
        <p:nvPr/>
      </p:nvGrpSpPr>
      <p:grpSpPr>
        <a:xfrm>
          <a:off x="0" y="0"/>
          <a:ext cx="0" cy="0"/>
          <a:chOff x="0" y="0"/>
          <a:chExt cx="0" cy="0"/>
        </a:xfrm>
      </p:grpSpPr>
      <p:sp>
        <p:nvSpPr>
          <p:cNvPr id="2" name="Freeform 2"/>
          <p:cNvSpPr/>
          <p:nvPr/>
        </p:nvSpPr>
        <p:spPr>
          <a:xfrm rot="7485242">
            <a:off x="14860906" y="4154154"/>
            <a:ext cx="12389589" cy="12265693"/>
          </a:xfrm>
          <a:custGeom>
            <a:avLst/>
            <a:gdLst/>
            <a:ahLst/>
            <a:cxnLst/>
            <a:rect l="l" t="t" r="r" b="b"/>
            <a:pathLst>
              <a:path w="12389589" h="12265693">
                <a:moveTo>
                  <a:pt x="0" y="0"/>
                </a:moveTo>
                <a:lnTo>
                  <a:pt x="12389588" y="0"/>
                </a:lnTo>
                <a:lnTo>
                  <a:pt x="12389588" y="12265692"/>
                </a:lnTo>
                <a:lnTo>
                  <a:pt x="0" y="12265692"/>
                </a:lnTo>
                <a:lnTo>
                  <a:pt x="0" y="0"/>
                </a:lnTo>
                <a:close/>
              </a:path>
            </a:pathLst>
          </a:custGeom>
          <a:blipFill>
            <a:blip r:embed="rId1"/>
            <a:stretch>
              <a:fillRect/>
            </a:stretch>
          </a:blipFill>
        </p:spPr>
      </p:sp>
      <p:sp>
        <p:nvSpPr>
          <p:cNvPr id="3" name="Freeform 3"/>
          <p:cNvSpPr/>
          <p:nvPr/>
        </p:nvSpPr>
        <p:spPr>
          <a:xfrm rot="-4160543">
            <a:off x="11792663" y="-10720756"/>
            <a:ext cx="13674920" cy="15159265"/>
          </a:xfrm>
          <a:custGeom>
            <a:avLst/>
            <a:gdLst/>
            <a:ahLst/>
            <a:cxnLst/>
            <a:rect l="l" t="t" r="r" b="b"/>
            <a:pathLst>
              <a:path w="13674920" h="15159265">
                <a:moveTo>
                  <a:pt x="0" y="0"/>
                </a:moveTo>
                <a:lnTo>
                  <a:pt x="13674920" y="0"/>
                </a:lnTo>
                <a:lnTo>
                  <a:pt x="13674920" y="15159264"/>
                </a:lnTo>
                <a:lnTo>
                  <a:pt x="0" y="15159264"/>
                </a:lnTo>
                <a:lnTo>
                  <a:pt x="0" y="0"/>
                </a:lnTo>
                <a:close/>
              </a:path>
            </a:pathLst>
          </a:custGeom>
          <a:blipFill>
            <a:blip r:embed="rId2"/>
            <a:stretch>
              <a:fillRect/>
            </a:stretch>
          </a:blipFill>
        </p:spPr>
      </p:sp>
      <p:sp>
        <p:nvSpPr>
          <p:cNvPr id="4" name="TextBox 4"/>
          <p:cNvSpPr txBox="1"/>
          <p:nvPr/>
        </p:nvSpPr>
        <p:spPr>
          <a:xfrm>
            <a:off x="2793572" y="3648279"/>
            <a:ext cx="12700856" cy="2542541"/>
          </a:xfrm>
          <a:prstGeom prst="rect">
            <a:avLst/>
          </a:prstGeom>
        </p:spPr>
        <p:txBody>
          <a:bodyPr lIns="0" tIns="0" rIns="0" bIns="0" rtlCol="0" anchor="t">
            <a:spAutoFit/>
          </a:bodyPr>
          <a:lstStyle/>
          <a:p>
            <a:pPr algn="ctr">
              <a:lnSpc>
                <a:spcPts val="15260"/>
              </a:lnSpc>
            </a:pPr>
            <a:r>
              <a:rPr lang="en-US" sz="10900">
                <a:solidFill>
                  <a:srgbClr val="768BCB"/>
                </a:solidFill>
                <a:latin typeface="Mommi Medium" panose="020E0000080000020004"/>
              </a:rPr>
              <a:t>THANK YOU</a:t>
            </a:r>
            <a:endParaRPr lang="en-US" sz="10900">
              <a:solidFill>
                <a:srgbClr val="768BCB"/>
              </a:solidFill>
              <a:latin typeface="Mommi Medium" panose="020E0000080000020004"/>
            </a:endParaRPr>
          </a:p>
        </p:txBody>
      </p:sp>
      <p:sp>
        <p:nvSpPr>
          <p:cNvPr id="5" name="Freeform 5"/>
          <p:cNvSpPr/>
          <p:nvPr/>
        </p:nvSpPr>
        <p:spPr>
          <a:xfrm>
            <a:off x="14766725" y="1181100"/>
            <a:ext cx="3176417" cy="3172446"/>
          </a:xfrm>
          <a:custGeom>
            <a:avLst/>
            <a:gdLst/>
            <a:ahLst/>
            <a:cxnLst/>
            <a:rect l="l" t="t" r="r" b="b"/>
            <a:pathLst>
              <a:path w="3176417" h="3172446">
                <a:moveTo>
                  <a:pt x="0" y="0"/>
                </a:moveTo>
                <a:lnTo>
                  <a:pt x="3176417" y="0"/>
                </a:lnTo>
                <a:lnTo>
                  <a:pt x="3176417" y="3172446"/>
                </a:lnTo>
                <a:lnTo>
                  <a:pt x="0" y="3172446"/>
                </a:lnTo>
                <a:lnTo>
                  <a:pt x="0" y="0"/>
                </a:lnTo>
                <a:close/>
              </a:path>
            </a:pathLst>
          </a:custGeom>
          <a:blipFill>
            <a:blip r:embed="rId3"/>
            <a:stretch>
              <a:fillRect/>
            </a:stretch>
          </a:blipFill>
        </p:spPr>
      </p:sp>
      <p:sp>
        <p:nvSpPr>
          <p:cNvPr id="6" name="Freeform 6"/>
          <p:cNvSpPr/>
          <p:nvPr/>
        </p:nvSpPr>
        <p:spPr>
          <a:xfrm rot="-4160543">
            <a:off x="-4050142" y="5818454"/>
            <a:ext cx="13674920" cy="15159265"/>
          </a:xfrm>
          <a:custGeom>
            <a:avLst/>
            <a:gdLst/>
            <a:ahLst/>
            <a:cxnLst/>
            <a:rect l="l" t="t" r="r" b="b"/>
            <a:pathLst>
              <a:path w="13674920" h="15159265">
                <a:moveTo>
                  <a:pt x="0" y="0"/>
                </a:moveTo>
                <a:lnTo>
                  <a:pt x="13674920" y="0"/>
                </a:lnTo>
                <a:lnTo>
                  <a:pt x="13674920" y="15159264"/>
                </a:lnTo>
                <a:lnTo>
                  <a:pt x="0" y="15159264"/>
                </a:lnTo>
                <a:lnTo>
                  <a:pt x="0" y="0"/>
                </a:lnTo>
                <a:close/>
              </a:path>
            </a:pathLst>
          </a:custGeom>
          <a:blipFill>
            <a:blip r:embed="rId2"/>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3F3E5"/>
        </a:solidFill>
        <a:effectLst/>
      </p:bgPr>
    </p:bg>
    <p:spTree>
      <p:nvGrpSpPr>
        <p:cNvPr id="1" name=""/>
        <p:cNvGrpSpPr/>
        <p:nvPr/>
      </p:nvGrpSpPr>
      <p:grpSpPr>
        <a:xfrm>
          <a:off x="0" y="0"/>
          <a:ext cx="0" cy="0"/>
          <a:chOff x="0" y="0"/>
          <a:chExt cx="0" cy="0"/>
        </a:xfrm>
      </p:grpSpPr>
      <p:sp>
        <p:nvSpPr>
          <p:cNvPr id="4" name="Freeform 2"/>
          <p:cNvSpPr/>
          <p:nvPr/>
        </p:nvSpPr>
        <p:spPr>
          <a:xfrm rot="17439457">
            <a:off x="9372580" y="-8299522"/>
            <a:ext cx="13674920" cy="15159265"/>
          </a:xfrm>
          <a:custGeom>
            <a:avLst/>
            <a:gdLst/>
            <a:ahLst/>
            <a:cxnLst/>
            <a:rect l="l" t="t" r="r" b="b"/>
            <a:pathLst>
              <a:path w="13674920" h="15159265">
                <a:moveTo>
                  <a:pt x="0" y="0"/>
                </a:moveTo>
                <a:lnTo>
                  <a:pt x="13674920" y="0"/>
                </a:lnTo>
                <a:lnTo>
                  <a:pt x="13674920" y="15159264"/>
                </a:lnTo>
                <a:lnTo>
                  <a:pt x="0" y="15159264"/>
                </a:lnTo>
                <a:lnTo>
                  <a:pt x="0" y="0"/>
                </a:lnTo>
                <a:close/>
              </a:path>
            </a:pathLst>
          </a:custGeom>
          <a:blipFill>
            <a:blip r:embed="rId1"/>
            <a:stretch>
              <a:fillRect/>
            </a:stretch>
          </a:blipFill>
        </p:spPr>
      </p:sp>
      <p:pic>
        <p:nvPicPr>
          <p:cNvPr id="5" name="Picture 4"/>
          <p:cNvPicPr>
            <a:picLocks noChangeAspect="1"/>
          </p:cNvPicPr>
          <p:nvPr/>
        </p:nvPicPr>
        <p:blipFill>
          <a:blip r:embed="rId2"/>
          <a:stretch>
            <a:fillRect/>
          </a:stretch>
        </p:blipFill>
        <p:spPr>
          <a:xfrm>
            <a:off x="15392400" y="7734300"/>
            <a:ext cx="3176291" cy="3170195"/>
          </a:xfrm>
          <a:prstGeom prst="rect">
            <a:avLst/>
          </a:prstGeom>
        </p:spPr>
      </p:pic>
      <p:pic>
        <p:nvPicPr>
          <p:cNvPr id="6" name="Picture 5"/>
          <p:cNvPicPr>
            <a:picLocks noChangeAspect="1"/>
          </p:cNvPicPr>
          <p:nvPr/>
        </p:nvPicPr>
        <p:blipFill>
          <a:blip r:embed="rId3"/>
          <a:stretch>
            <a:fillRect/>
          </a:stretch>
        </p:blipFill>
        <p:spPr>
          <a:xfrm>
            <a:off x="-1752600" y="4000500"/>
            <a:ext cx="10777515" cy="10287000"/>
          </a:xfrm>
          <a:prstGeom prst="rect">
            <a:avLst/>
          </a:prstGeom>
        </p:spPr>
      </p:pic>
      <p:pic>
        <p:nvPicPr>
          <p:cNvPr id="7" name="Picture 6"/>
          <p:cNvPicPr>
            <a:picLocks noChangeAspect="1"/>
          </p:cNvPicPr>
          <p:nvPr/>
        </p:nvPicPr>
        <p:blipFill>
          <a:blip r:embed="rId4"/>
          <a:stretch>
            <a:fillRect/>
          </a:stretch>
        </p:blipFill>
        <p:spPr>
          <a:xfrm>
            <a:off x="-1066800" y="-1333500"/>
            <a:ext cx="5224725" cy="5127180"/>
          </a:xfrm>
          <a:prstGeom prst="rect">
            <a:avLst/>
          </a:prstGeom>
        </p:spPr>
      </p:pic>
      <p:sp>
        <p:nvSpPr>
          <p:cNvPr id="8" name="TextBox 4"/>
          <p:cNvSpPr txBox="1"/>
          <p:nvPr/>
        </p:nvSpPr>
        <p:spPr>
          <a:xfrm>
            <a:off x="2691544" y="952500"/>
            <a:ext cx="12700856" cy="1375698"/>
          </a:xfrm>
          <a:prstGeom prst="rect">
            <a:avLst/>
          </a:prstGeom>
        </p:spPr>
        <p:txBody>
          <a:bodyPr lIns="0" tIns="0" rIns="0" bIns="0" rtlCol="0" anchor="t">
            <a:spAutoFit/>
          </a:bodyPr>
          <a:lstStyle/>
          <a:p>
            <a:pPr algn="ctr">
              <a:lnSpc>
                <a:spcPts val="11200"/>
              </a:lnSpc>
            </a:pPr>
            <a:r>
              <a:rPr lang="en-US" sz="8000" u="sng" dirty="0">
                <a:solidFill>
                  <a:srgbClr val="000000"/>
                </a:solidFill>
                <a:latin typeface="Mommi Medium" panose="020E0000080000020004"/>
              </a:rPr>
              <a:t>CONTENTS</a:t>
            </a:r>
            <a:endParaRPr lang="en-US" sz="8000" u="sng" dirty="0">
              <a:solidFill>
                <a:srgbClr val="000000"/>
              </a:solidFill>
              <a:latin typeface="Mommi Medium" panose="020E0000080000020004"/>
            </a:endParaRPr>
          </a:p>
        </p:txBody>
      </p:sp>
      <p:sp>
        <p:nvSpPr>
          <p:cNvPr id="9" name="TextBox 5"/>
          <p:cNvSpPr txBox="1"/>
          <p:nvPr/>
        </p:nvSpPr>
        <p:spPr>
          <a:xfrm>
            <a:off x="6525687" y="2728192"/>
            <a:ext cx="12043004" cy="5779787"/>
          </a:xfrm>
          <a:prstGeom prst="rect">
            <a:avLst/>
          </a:prstGeom>
        </p:spPr>
        <p:txBody>
          <a:bodyPr wrap="square" lIns="0" tIns="0" rIns="0" bIns="0" numCol="1" rtlCol="0" anchor="t">
            <a:spAutoFit/>
          </a:bodyPr>
          <a:lstStyle/>
          <a:p>
            <a:pPr>
              <a:lnSpc>
                <a:spcPts val="4180"/>
              </a:lnSpc>
            </a:pPr>
            <a:endParaRPr dirty="0"/>
          </a:p>
          <a:p>
            <a:pPr marL="457200" indent="-457200">
              <a:buFont typeface="Arial" panose="020B0604020202020204" pitchFamily="34" charset="0"/>
              <a:buChar char="•"/>
            </a:pPr>
            <a:r>
              <a:rPr lang="en-US" sz="4400" spc="278" dirty="0">
                <a:solidFill>
                  <a:srgbClr val="0C3D61"/>
                </a:solidFill>
                <a:latin typeface="Segoe UI Emoji" panose="020B0502040204020203" pitchFamily="34" charset="0"/>
                <a:ea typeface="Segoe UI Emoji" panose="020B0502040204020203" pitchFamily="34" charset="0"/>
              </a:rPr>
              <a:t>INTRODUCTION</a:t>
            </a:r>
            <a:endParaRPr lang="en-US" sz="4400" spc="278" dirty="0">
              <a:solidFill>
                <a:srgbClr val="0C3D61"/>
              </a:solidFill>
              <a:latin typeface="Segoe UI Emoji" panose="020B0502040204020203" pitchFamily="34" charset="0"/>
              <a:ea typeface="Segoe UI Emoji" panose="020B0502040204020203" pitchFamily="34" charset="0"/>
            </a:endParaRPr>
          </a:p>
          <a:p>
            <a:pPr marL="457200" indent="-457200">
              <a:buFont typeface="Arial" panose="020B0604020202020204" pitchFamily="34" charset="0"/>
              <a:buChar char="•"/>
            </a:pPr>
            <a:r>
              <a:rPr lang="en-US" sz="4400" spc="278" dirty="0">
                <a:solidFill>
                  <a:srgbClr val="0C3D61"/>
                </a:solidFill>
                <a:latin typeface="Segoe UI Emoji" panose="020B0502040204020203" pitchFamily="34" charset="0"/>
                <a:ea typeface="Segoe UI Emoji" panose="020B0502040204020203" pitchFamily="34" charset="0"/>
              </a:rPr>
              <a:t>OBJECTIVE</a:t>
            </a:r>
            <a:endParaRPr lang="en-US" sz="4400" spc="278" dirty="0">
              <a:solidFill>
                <a:srgbClr val="0C3D61"/>
              </a:solidFill>
              <a:latin typeface="Segoe UI Emoji" panose="020B0502040204020203" pitchFamily="34" charset="0"/>
              <a:ea typeface="Segoe UI Emoji" panose="020B0502040204020203" pitchFamily="34" charset="0"/>
            </a:endParaRPr>
          </a:p>
          <a:p>
            <a:pPr marL="457200" indent="-457200">
              <a:buFont typeface="Arial" panose="020B0604020202020204" pitchFamily="34" charset="0"/>
              <a:buChar char="•"/>
            </a:pPr>
            <a:r>
              <a:rPr lang="en-US" sz="4400" spc="278" dirty="0">
                <a:solidFill>
                  <a:srgbClr val="0C3D61"/>
                </a:solidFill>
                <a:latin typeface="Segoe UI Emoji" panose="020B0502040204020203" pitchFamily="34" charset="0"/>
                <a:ea typeface="Segoe UI Emoji" panose="020B0502040204020203" pitchFamily="34" charset="0"/>
              </a:rPr>
              <a:t>IMPORTANCE</a:t>
            </a:r>
            <a:endParaRPr lang="en-US" sz="4400" spc="278" dirty="0">
              <a:solidFill>
                <a:srgbClr val="0C3D61"/>
              </a:solidFill>
              <a:latin typeface="Segoe UI Emoji" panose="020B0502040204020203" pitchFamily="34" charset="0"/>
              <a:ea typeface="Segoe UI Emoji" panose="020B0502040204020203" pitchFamily="34" charset="0"/>
            </a:endParaRPr>
          </a:p>
          <a:p>
            <a:pPr marL="457200" indent="-457200">
              <a:buFont typeface="Arial" panose="020B0604020202020204" pitchFamily="34" charset="0"/>
              <a:buChar char="•"/>
            </a:pPr>
            <a:r>
              <a:rPr lang="en-US" sz="4400" spc="278" dirty="0">
                <a:solidFill>
                  <a:srgbClr val="0C3D61"/>
                </a:solidFill>
                <a:latin typeface="Segoe UI Emoji" panose="020B0502040204020203" pitchFamily="34" charset="0"/>
                <a:ea typeface="Segoe UI Emoji" panose="020B0502040204020203" pitchFamily="34" charset="0"/>
              </a:rPr>
              <a:t>PROCESS</a:t>
            </a:r>
            <a:endParaRPr lang="en-US" sz="4400" spc="278" dirty="0">
              <a:solidFill>
                <a:srgbClr val="0C3D61"/>
              </a:solidFill>
              <a:latin typeface="Segoe UI Emoji" panose="020B0502040204020203" pitchFamily="34" charset="0"/>
              <a:ea typeface="Segoe UI Emoji" panose="020B0502040204020203" pitchFamily="34" charset="0"/>
            </a:endParaRPr>
          </a:p>
          <a:p>
            <a:pPr marL="457200" indent="-457200">
              <a:buFont typeface="Arial" panose="020B0604020202020204" pitchFamily="34" charset="0"/>
              <a:buChar char="•"/>
            </a:pPr>
            <a:r>
              <a:rPr lang="en-US" sz="4400" spc="278" dirty="0">
                <a:solidFill>
                  <a:srgbClr val="0C3D61"/>
                </a:solidFill>
                <a:latin typeface="Segoe UI Emoji" panose="020B0502040204020203" pitchFamily="34" charset="0"/>
                <a:ea typeface="Segoe UI Emoji" panose="020B0502040204020203" pitchFamily="34" charset="0"/>
              </a:rPr>
              <a:t>OVERVIEW</a:t>
            </a:r>
            <a:endParaRPr lang="en-US" sz="4400" spc="278" dirty="0">
              <a:solidFill>
                <a:srgbClr val="0C3D61"/>
              </a:solidFill>
              <a:latin typeface="Segoe UI Emoji" panose="020B0502040204020203" pitchFamily="34" charset="0"/>
              <a:ea typeface="Segoe UI Emoji" panose="020B0502040204020203" pitchFamily="34" charset="0"/>
            </a:endParaRPr>
          </a:p>
          <a:p>
            <a:pPr marL="457200" indent="-457200">
              <a:buFont typeface="Arial" panose="020B0604020202020204" pitchFamily="34" charset="0"/>
              <a:buChar char="•"/>
            </a:pPr>
            <a:r>
              <a:rPr lang="en-US" sz="4400" spc="278" dirty="0">
                <a:solidFill>
                  <a:srgbClr val="0C3D61"/>
                </a:solidFill>
                <a:latin typeface="Segoe UI Emoji" panose="020B0502040204020203" pitchFamily="34" charset="0"/>
                <a:ea typeface="Segoe UI Emoji" panose="020B0502040204020203" pitchFamily="34" charset="0"/>
              </a:rPr>
              <a:t>RESULT and FINDING</a:t>
            </a:r>
            <a:endParaRPr lang="en-US" sz="4400" spc="278" dirty="0">
              <a:solidFill>
                <a:srgbClr val="0C3D61"/>
              </a:solidFill>
              <a:latin typeface="Segoe UI Emoji" panose="020B0502040204020203" pitchFamily="34" charset="0"/>
              <a:ea typeface="Segoe UI Emoji" panose="020B0502040204020203" pitchFamily="34" charset="0"/>
            </a:endParaRPr>
          </a:p>
          <a:p>
            <a:pPr marL="457200" indent="-457200">
              <a:buFont typeface="Arial" panose="020B0604020202020204" pitchFamily="34" charset="0"/>
              <a:buChar char="•"/>
            </a:pPr>
            <a:r>
              <a:rPr lang="en-US" sz="4400" spc="278" dirty="0">
                <a:solidFill>
                  <a:srgbClr val="0C3D61"/>
                </a:solidFill>
                <a:latin typeface="Segoe UI Emoji" panose="020B0502040204020203" pitchFamily="34" charset="0"/>
                <a:ea typeface="Segoe UI Emoji" panose="020B0502040204020203" pitchFamily="34" charset="0"/>
              </a:rPr>
              <a:t>CONCLUSION</a:t>
            </a:r>
            <a:endParaRPr lang="en-US" sz="4400" spc="278" dirty="0">
              <a:solidFill>
                <a:srgbClr val="0C3D61"/>
              </a:solidFill>
              <a:latin typeface="Segoe UI Emoji" panose="020B0502040204020203" pitchFamily="34" charset="0"/>
              <a:ea typeface="Segoe UI Emoji" panose="020B0502040204020203" pitchFamily="34" charset="0"/>
            </a:endParaRPr>
          </a:p>
          <a:p>
            <a:pPr>
              <a:lnSpc>
                <a:spcPts val="4180"/>
              </a:lnSpc>
            </a:pPr>
            <a:endParaRPr lang="en-US" sz="3165" spc="278" dirty="0">
              <a:solidFill>
                <a:srgbClr val="0C3D61"/>
              </a:solidFill>
              <a:latin typeface="Shiba" panose="020E00000800000200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EFFF4"/>
        </a:solidFill>
        <a:effectLst/>
      </p:bgPr>
    </p:bg>
    <p:spTree>
      <p:nvGrpSpPr>
        <p:cNvPr id="1" name=""/>
        <p:cNvGrpSpPr/>
        <p:nvPr/>
      </p:nvGrpSpPr>
      <p:grpSpPr>
        <a:xfrm>
          <a:off x="0" y="0"/>
          <a:ext cx="0" cy="0"/>
          <a:chOff x="0" y="0"/>
          <a:chExt cx="0" cy="0"/>
        </a:xfrm>
      </p:grpSpPr>
      <p:sp>
        <p:nvSpPr>
          <p:cNvPr id="2" name="Freeform 2"/>
          <p:cNvSpPr/>
          <p:nvPr/>
        </p:nvSpPr>
        <p:spPr>
          <a:xfrm rot="-5979563">
            <a:off x="7119549" y="7494166"/>
            <a:ext cx="13674920" cy="15159265"/>
          </a:xfrm>
          <a:custGeom>
            <a:avLst/>
            <a:gdLst/>
            <a:ahLst/>
            <a:cxnLst/>
            <a:rect l="l" t="t" r="r" b="b"/>
            <a:pathLst>
              <a:path w="13674920" h="15159265">
                <a:moveTo>
                  <a:pt x="0" y="0"/>
                </a:moveTo>
                <a:lnTo>
                  <a:pt x="13674920" y="0"/>
                </a:lnTo>
                <a:lnTo>
                  <a:pt x="13674920" y="15159264"/>
                </a:lnTo>
                <a:lnTo>
                  <a:pt x="0" y="15159264"/>
                </a:lnTo>
                <a:lnTo>
                  <a:pt x="0" y="0"/>
                </a:lnTo>
                <a:close/>
              </a:path>
            </a:pathLst>
          </a:custGeom>
          <a:blipFill>
            <a:blip r:embed="rId1"/>
            <a:stretch>
              <a:fillRect/>
            </a:stretch>
          </a:blipFill>
        </p:spPr>
      </p:sp>
      <p:sp>
        <p:nvSpPr>
          <p:cNvPr id="3" name="Freeform 3"/>
          <p:cNvSpPr/>
          <p:nvPr/>
        </p:nvSpPr>
        <p:spPr>
          <a:xfrm>
            <a:off x="4452570" y="-3773208"/>
            <a:ext cx="4817968" cy="4801908"/>
          </a:xfrm>
          <a:custGeom>
            <a:avLst/>
            <a:gdLst/>
            <a:ahLst/>
            <a:cxnLst/>
            <a:rect l="l" t="t" r="r" b="b"/>
            <a:pathLst>
              <a:path w="4817968" h="4801908">
                <a:moveTo>
                  <a:pt x="0" y="0"/>
                </a:moveTo>
                <a:lnTo>
                  <a:pt x="4817968" y="0"/>
                </a:lnTo>
                <a:lnTo>
                  <a:pt x="4817968" y="4801908"/>
                </a:lnTo>
                <a:lnTo>
                  <a:pt x="0" y="4801908"/>
                </a:lnTo>
                <a:lnTo>
                  <a:pt x="0" y="0"/>
                </a:lnTo>
                <a:close/>
              </a:path>
            </a:pathLst>
          </a:custGeom>
          <a:blipFill>
            <a:blip r:embed="rId2"/>
            <a:stretch>
              <a:fillRect/>
            </a:stretch>
          </a:blipFill>
        </p:spPr>
      </p:sp>
      <p:sp>
        <p:nvSpPr>
          <p:cNvPr id="4" name="TextBox 4"/>
          <p:cNvSpPr txBox="1"/>
          <p:nvPr/>
        </p:nvSpPr>
        <p:spPr>
          <a:xfrm>
            <a:off x="2793572" y="804779"/>
            <a:ext cx="12700856" cy="1873249"/>
          </a:xfrm>
          <a:prstGeom prst="rect">
            <a:avLst/>
          </a:prstGeom>
        </p:spPr>
        <p:txBody>
          <a:bodyPr lIns="0" tIns="0" rIns="0" bIns="0" rtlCol="0" anchor="t">
            <a:spAutoFit/>
          </a:bodyPr>
          <a:lstStyle/>
          <a:p>
            <a:pPr algn="ctr">
              <a:lnSpc>
                <a:spcPts val="11200"/>
              </a:lnSpc>
            </a:pPr>
            <a:r>
              <a:rPr lang="en-US" sz="8000" u="sng" dirty="0">
                <a:solidFill>
                  <a:srgbClr val="000000"/>
                </a:solidFill>
                <a:latin typeface="Mommi Medium" panose="020E0000080000020004"/>
              </a:rPr>
              <a:t>Introduction</a:t>
            </a:r>
            <a:endParaRPr lang="en-US" sz="8000" u="sng" dirty="0">
              <a:solidFill>
                <a:srgbClr val="000000"/>
              </a:solidFill>
              <a:latin typeface="Mommi Medium" panose="020E0000080000020004"/>
            </a:endParaRPr>
          </a:p>
        </p:txBody>
      </p:sp>
      <p:sp>
        <p:nvSpPr>
          <p:cNvPr id="5" name="TextBox 5"/>
          <p:cNvSpPr txBox="1"/>
          <p:nvPr/>
        </p:nvSpPr>
        <p:spPr>
          <a:xfrm>
            <a:off x="660172" y="3073233"/>
            <a:ext cx="16957430" cy="5923351"/>
          </a:xfrm>
          <a:prstGeom prst="rect">
            <a:avLst/>
          </a:prstGeom>
        </p:spPr>
        <p:txBody>
          <a:bodyPr lIns="0" tIns="0" rIns="0" bIns="0" rtlCol="0" anchor="t">
            <a:spAutoFit/>
          </a:bodyPr>
          <a:lstStyle/>
          <a:p>
            <a:pPr algn="just">
              <a:lnSpc>
                <a:spcPts val="4180"/>
              </a:lnSpc>
            </a:pPr>
            <a:endParaRPr dirty="0"/>
          </a:p>
          <a:p>
            <a:pPr algn="just">
              <a:lnSpc>
                <a:spcPts val="4180"/>
              </a:lnSpc>
            </a:pPr>
            <a:r>
              <a:rPr lang="en-US" sz="3165" spc="278" dirty="0">
                <a:solidFill>
                  <a:srgbClr val="0C3D61"/>
                </a:solidFill>
                <a:latin typeface="Shiba" panose="020E0000080000020004"/>
              </a:rPr>
              <a:t>Rain prediction is a crucial aspect of weather forecasting that has significant implications for various industries and everyday life. Accurate and timely prediction of rainfall can help in various sectors like agriculture and disaster preparation. Traditional methods of weather prediction rely on meteorological instruments and numerical weather models, but in recent years, machine learning techniques have emerged as effective tools for improving the accuracy of rain prediction.</a:t>
            </a:r>
            <a:endParaRPr lang="en-US" sz="3165" spc="278" dirty="0">
              <a:solidFill>
                <a:srgbClr val="0C3D61"/>
              </a:solidFill>
              <a:latin typeface="Shiba" panose="020E0000080000020004"/>
            </a:endParaRPr>
          </a:p>
          <a:p>
            <a:pPr algn="just">
              <a:lnSpc>
                <a:spcPts val="4180"/>
              </a:lnSpc>
            </a:pPr>
            <a:r>
              <a:rPr lang="en-US" sz="3165" spc="278" dirty="0">
                <a:solidFill>
                  <a:srgbClr val="0C3D61"/>
                </a:solidFill>
                <a:latin typeface="Shiba" panose="020E0000080000020004"/>
              </a:rPr>
              <a:t>It involves the development of algorithms that can learn patterns and make predictions or decisions based on data. The models can be trained on historical weather data and used to predict rainfall for future time periods.</a:t>
            </a:r>
            <a:endParaRPr lang="en-US" sz="3165" spc="278" dirty="0">
              <a:solidFill>
                <a:srgbClr val="0C3D61"/>
              </a:solidFill>
              <a:latin typeface="Shiba" panose="020E0000080000020004"/>
            </a:endParaRPr>
          </a:p>
          <a:p>
            <a:pPr algn="ctr">
              <a:lnSpc>
                <a:spcPts val="5225"/>
              </a:lnSpc>
            </a:pPr>
            <a:endParaRPr lang="en-US" sz="3165" spc="278" dirty="0">
              <a:solidFill>
                <a:srgbClr val="0C3D61"/>
              </a:solidFill>
              <a:latin typeface="Shiba" panose="020E0000080000020004"/>
            </a:endParaRPr>
          </a:p>
        </p:txBody>
      </p:sp>
      <p:sp>
        <p:nvSpPr>
          <p:cNvPr id="6" name="Freeform 6"/>
          <p:cNvSpPr/>
          <p:nvPr/>
        </p:nvSpPr>
        <p:spPr>
          <a:xfrm rot="-4160543">
            <a:off x="-3362212" y="-12915001"/>
            <a:ext cx="13674920" cy="15159265"/>
          </a:xfrm>
          <a:custGeom>
            <a:avLst/>
            <a:gdLst/>
            <a:ahLst/>
            <a:cxnLst/>
            <a:rect l="l" t="t" r="r" b="b"/>
            <a:pathLst>
              <a:path w="13674920" h="15159265">
                <a:moveTo>
                  <a:pt x="0" y="0"/>
                </a:moveTo>
                <a:lnTo>
                  <a:pt x="13674920" y="0"/>
                </a:lnTo>
                <a:lnTo>
                  <a:pt x="13674920" y="15159264"/>
                </a:lnTo>
                <a:lnTo>
                  <a:pt x="0" y="15159264"/>
                </a:lnTo>
                <a:lnTo>
                  <a:pt x="0" y="0"/>
                </a:lnTo>
                <a:close/>
              </a:path>
            </a:pathLst>
          </a:custGeom>
          <a:blipFill>
            <a:blip r:embed="rId1"/>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EFFF4"/>
        </a:solidFill>
        <a:effectLst/>
      </p:bgPr>
    </p:bg>
    <p:spTree>
      <p:nvGrpSpPr>
        <p:cNvPr id="1" name=""/>
        <p:cNvGrpSpPr/>
        <p:nvPr/>
      </p:nvGrpSpPr>
      <p:grpSpPr>
        <a:xfrm>
          <a:off x="0" y="0"/>
          <a:ext cx="0" cy="0"/>
          <a:chOff x="0" y="0"/>
          <a:chExt cx="0" cy="0"/>
        </a:xfrm>
      </p:grpSpPr>
      <p:sp>
        <p:nvSpPr>
          <p:cNvPr id="2" name="Freeform 2"/>
          <p:cNvSpPr/>
          <p:nvPr/>
        </p:nvSpPr>
        <p:spPr>
          <a:xfrm rot="-4160543">
            <a:off x="11792663" y="-10720756"/>
            <a:ext cx="13674920" cy="15159265"/>
          </a:xfrm>
          <a:custGeom>
            <a:avLst/>
            <a:gdLst/>
            <a:ahLst/>
            <a:cxnLst/>
            <a:rect l="l" t="t" r="r" b="b"/>
            <a:pathLst>
              <a:path w="13674920" h="15159265">
                <a:moveTo>
                  <a:pt x="0" y="0"/>
                </a:moveTo>
                <a:lnTo>
                  <a:pt x="13674920" y="0"/>
                </a:lnTo>
                <a:lnTo>
                  <a:pt x="13674920" y="15159264"/>
                </a:lnTo>
                <a:lnTo>
                  <a:pt x="0" y="15159264"/>
                </a:lnTo>
                <a:lnTo>
                  <a:pt x="0" y="0"/>
                </a:lnTo>
                <a:close/>
              </a:path>
            </a:pathLst>
          </a:custGeom>
          <a:blipFill>
            <a:blip r:embed="rId1"/>
            <a:stretch>
              <a:fillRect/>
            </a:stretch>
          </a:blipFill>
        </p:spPr>
      </p:sp>
      <p:sp>
        <p:nvSpPr>
          <p:cNvPr id="3" name="Freeform 3"/>
          <p:cNvSpPr/>
          <p:nvPr/>
        </p:nvSpPr>
        <p:spPr>
          <a:xfrm>
            <a:off x="-3137596" y="7725342"/>
            <a:ext cx="5221213" cy="5123316"/>
          </a:xfrm>
          <a:custGeom>
            <a:avLst/>
            <a:gdLst/>
            <a:ahLst/>
            <a:cxnLst/>
            <a:rect l="l" t="t" r="r" b="b"/>
            <a:pathLst>
              <a:path w="5221213" h="5123316">
                <a:moveTo>
                  <a:pt x="0" y="0"/>
                </a:moveTo>
                <a:lnTo>
                  <a:pt x="5221214" y="0"/>
                </a:lnTo>
                <a:lnTo>
                  <a:pt x="5221214" y="5123316"/>
                </a:lnTo>
                <a:lnTo>
                  <a:pt x="0" y="5123316"/>
                </a:lnTo>
                <a:lnTo>
                  <a:pt x="0" y="0"/>
                </a:lnTo>
                <a:close/>
              </a:path>
            </a:pathLst>
          </a:custGeom>
          <a:blipFill>
            <a:blip r:embed="rId2"/>
            <a:stretch>
              <a:fillRect/>
            </a:stretch>
          </a:blipFill>
        </p:spPr>
      </p:sp>
      <p:sp>
        <p:nvSpPr>
          <p:cNvPr id="4" name="TextBox 4"/>
          <p:cNvSpPr txBox="1"/>
          <p:nvPr/>
        </p:nvSpPr>
        <p:spPr>
          <a:xfrm>
            <a:off x="2775255" y="371475"/>
            <a:ext cx="12700856" cy="1873249"/>
          </a:xfrm>
          <a:prstGeom prst="rect">
            <a:avLst/>
          </a:prstGeom>
        </p:spPr>
        <p:txBody>
          <a:bodyPr lIns="0" tIns="0" rIns="0" bIns="0" rtlCol="0" anchor="t">
            <a:spAutoFit/>
          </a:bodyPr>
          <a:lstStyle/>
          <a:p>
            <a:pPr algn="ctr">
              <a:lnSpc>
                <a:spcPts val="11200"/>
              </a:lnSpc>
            </a:pPr>
            <a:r>
              <a:rPr lang="en-US" sz="8000" u="sng">
                <a:solidFill>
                  <a:srgbClr val="101014"/>
                </a:solidFill>
                <a:latin typeface="Mommi Medium" panose="020E0000080000020004"/>
              </a:rPr>
              <a:t>Project Goals</a:t>
            </a:r>
            <a:endParaRPr lang="en-US" sz="8000" u="sng">
              <a:solidFill>
                <a:srgbClr val="101014"/>
              </a:solidFill>
              <a:latin typeface="Mommi Medium" panose="020E0000080000020004"/>
            </a:endParaRPr>
          </a:p>
        </p:txBody>
      </p:sp>
      <p:sp>
        <p:nvSpPr>
          <p:cNvPr id="5" name="Freeform 5"/>
          <p:cNvSpPr/>
          <p:nvPr/>
        </p:nvSpPr>
        <p:spPr>
          <a:xfrm rot="-4160543">
            <a:off x="917401" y="7422864"/>
            <a:ext cx="13674920" cy="15159265"/>
          </a:xfrm>
          <a:custGeom>
            <a:avLst/>
            <a:gdLst/>
            <a:ahLst/>
            <a:cxnLst/>
            <a:rect l="l" t="t" r="r" b="b"/>
            <a:pathLst>
              <a:path w="13674920" h="15159265">
                <a:moveTo>
                  <a:pt x="0" y="0"/>
                </a:moveTo>
                <a:lnTo>
                  <a:pt x="13674920" y="0"/>
                </a:lnTo>
                <a:lnTo>
                  <a:pt x="13674920" y="15159265"/>
                </a:lnTo>
                <a:lnTo>
                  <a:pt x="0" y="15159265"/>
                </a:lnTo>
                <a:lnTo>
                  <a:pt x="0" y="0"/>
                </a:lnTo>
                <a:close/>
              </a:path>
            </a:pathLst>
          </a:custGeom>
          <a:blipFill>
            <a:blip r:embed="rId1"/>
            <a:stretch>
              <a:fillRect/>
            </a:stretch>
          </a:blipFill>
        </p:spPr>
      </p:sp>
      <p:sp>
        <p:nvSpPr>
          <p:cNvPr id="6" name="Freeform 6"/>
          <p:cNvSpPr/>
          <p:nvPr/>
        </p:nvSpPr>
        <p:spPr>
          <a:xfrm>
            <a:off x="14766725" y="1181100"/>
            <a:ext cx="3176417" cy="3172446"/>
          </a:xfrm>
          <a:custGeom>
            <a:avLst/>
            <a:gdLst/>
            <a:ahLst/>
            <a:cxnLst/>
            <a:rect l="l" t="t" r="r" b="b"/>
            <a:pathLst>
              <a:path w="3176417" h="3172446">
                <a:moveTo>
                  <a:pt x="0" y="0"/>
                </a:moveTo>
                <a:lnTo>
                  <a:pt x="3176417" y="0"/>
                </a:lnTo>
                <a:lnTo>
                  <a:pt x="3176417" y="3172446"/>
                </a:lnTo>
                <a:lnTo>
                  <a:pt x="0" y="3172446"/>
                </a:lnTo>
                <a:lnTo>
                  <a:pt x="0" y="0"/>
                </a:lnTo>
                <a:close/>
              </a:path>
            </a:pathLst>
          </a:custGeom>
          <a:blipFill>
            <a:blip r:embed="rId3"/>
            <a:stretch>
              <a:fillRect/>
            </a:stretch>
          </a:blipFill>
        </p:spPr>
      </p:sp>
      <p:sp>
        <p:nvSpPr>
          <p:cNvPr id="7" name="TextBox 7"/>
          <p:cNvSpPr txBox="1"/>
          <p:nvPr/>
        </p:nvSpPr>
        <p:spPr>
          <a:xfrm>
            <a:off x="341638" y="3013875"/>
            <a:ext cx="8131964" cy="2221866"/>
          </a:xfrm>
          <a:prstGeom prst="rect">
            <a:avLst/>
          </a:prstGeom>
        </p:spPr>
        <p:txBody>
          <a:bodyPr lIns="0" tIns="0" rIns="0" bIns="0" rtlCol="0" anchor="t">
            <a:spAutoFit/>
          </a:bodyPr>
          <a:lstStyle/>
          <a:p>
            <a:pPr algn="just">
              <a:lnSpc>
                <a:spcPts val="4060"/>
              </a:lnSpc>
            </a:pPr>
            <a:r>
              <a:rPr lang="en-US" sz="2900">
                <a:solidFill>
                  <a:srgbClr val="0C3D61"/>
                </a:solidFill>
                <a:latin typeface="Mommi Medium" panose="020E0000080000020004"/>
              </a:rPr>
              <a:t>1. Timely Predictions:</a:t>
            </a:r>
            <a:endParaRPr lang="en-US" sz="2900">
              <a:solidFill>
                <a:srgbClr val="0C3D61"/>
              </a:solidFill>
              <a:latin typeface="Mommi Medium" panose="020E0000080000020004"/>
            </a:endParaRPr>
          </a:p>
          <a:p>
            <a:pPr algn="just">
              <a:lnSpc>
                <a:spcPts val="4060"/>
              </a:lnSpc>
            </a:pPr>
            <a:r>
              <a:rPr lang="en-US" sz="2900">
                <a:solidFill>
                  <a:srgbClr val="768BCB"/>
                </a:solidFill>
                <a:latin typeface="Mommi Medium" panose="020E0000080000020004"/>
              </a:rPr>
              <a:t>Provide timely and advance warnings of rainfall events to support preparedness and decision-making.</a:t>
            </a:r>
            <a:endParaRPr lang="en-US" sz="2900">
              <a:solidFill>
                <a:srgbClr val="768BCB"/>
              </a:solidFill>
              <a:latin typeface="Mommi Medium" panose="020E0000080000020004"/>
            </a:endParaRPr>
          </a:p>
        </p:txBody>
      </p:sp>
      <p:sp>
        <p:nvSpPr>
          <p:cNvPr id="8" name="TextBox 8"/>
          <p:cNvSpPr txBox="1"/>
          <p:nvPr/>
        </p:nvSpPr>
        <p:spPr>
          <a:xfrm>
            <a:off x="9144000" y="6140691"/>
            <a:ext cx="8799142" cy="2736215"/>
          </a:xfrm>
          <a:prstGeom prst="rect">
            <a:avLst/>
          </a:prstGeom>
        </p:spPr>
        <p:txBody>
          <a:bodyPr lIns="0" tIns="0" rIns="0" bIns="0" rtlCol="0" anchor="t">
            <a:spAutoFit/>
          </a:bodyPr>
          <a:lstStyle/>
          <a:p>
            <a:pPr algn="just">
              <a:lnSpc>
                <a:spcPts val="4060"/>
              </a:lnSpc>
            </a:pPr>
            <a:r>
              <a:rPr lang="en-US" sz="2900">
                <a:solidFill>
                  <a:srgbClr val="101014"/>
                </a:solidFill>
                <a:latin typeface="Mommi Medium" panose="020E0000080000020004"/>
              </a:rPr>
              <a:t>4. Continuous Learning and Updating:</a:t>
            </a:r>
            <a:endParaRPr lang="en-US" sz="2900">
              <a:solidFill>
                <a:srgbClr val="101014"/>
              </a:solidFill>
              <a:latin typeface="Mommi Medium" panose="020E0000080000020004"/>
            </a:endParaRPr>
          </a:p>
          <a:p>
            <a:pPr algn="just">
              <a:lnSpc>
                <a:spcPts val="4060"/>
              </a:lnSpc>
            </a:pPr>
            <a:r>
              <a:rPr lang="en-US" sz="2900">
                <a:solidFill>
                  <a:srgbClr val="768BCB"/>
                </a:solidFill>
                <a:latin typeface="Mommi Medium" panose="020E0000080000020004"/>
              </a:rPr>
              <a:t>Implement mechanisms for continuous learning and updating of the model to adapt to changing weather patterns and improve prediction accuracy over time.</a:t>
            </a:r>
            <a:endParaRPr lang="en-US" sz="2900">
              <a:solidFill>
                <a:srgbClr val="768BCB"/>
              </a:solidFill>
              <a:latin typeface="Mommi Medium" panose="020E0000080000020004"/>
            </a:endParaRPr>
          </a:p>
        </p:txBody>
      </p:sp>
      <p:sp>
        <p:nvSpPr>
          <p:cNvPr id="9" name="TextBox 9"/>
          <p:cNvSpPr txBox="1"/>
          <p:nvPr/>
        </p:nvSpPr>
        <p:spPr>
          <a:xfrm>
            <a:off x="9144000" y="3066401"/>
            <a:ext cx="8577350" cy="3312414"/>
          </a:xfrm>
          <a:prstGeom prst="rect">
            <a:avLst/>
          </a:prstGeom>
        </p:spPr>
        <p:txBody>
          <a:bodyPr lIns="0" tIns="0" rIns="0" bIns="0" rtlCol="0" anchor="t">
            <a:spAutoFit/>
          </a:bodyPr>
          <a:lstStyle/>
          <a:p>
            <a:pPr algn="just">
              <a:lnSpc>
                <a:spcPts val="3825"/>
              </a:lnSpc>
            </a:pPr>
            <a:r>
              <a:rPr lang="en-US" sz="2900" spc="255">
                <a:solidFill>
                  <a:srgbClr val="0C3D61"/>
                </a:solidFill>
                <a:latin typeface="Shiba" panose="020E0000080000020004"/>
              </a:rPr>
              <a:t>2. Accuracy Improvement:</a:t>
            </a:r>
            <a:endParaRPr lang="en-US" sz="2900" spc="255">
              <a:solidFill>
                <a:srgbClr val="0C3D61"/>
              </a:solidFill>
              <a:latin typeface="Shiba" panose="020E0000080000020004"/>
            </a:endParaRPr>
          </a:p>
          <a:p>
            <a:pPr marL="626110" lvl="1" indent="-313055" algn="just">
              <a:lnSpc>
                <a:spcPts val="3825"/>
              </a:lnSpc>
              <a:buFont typeface="Arial" panose="020B0604020202020204"/>
              <a:buChar char="•"/>
            </a:pPr>
            <a:r>
              <a:rPr lang="en-US" sz="2900" spc="255">
                <a:solidFill>
                  <a:srgbClr val="768BCB"/>
                </a:solidFill>
                <a:latin typeface="Shiba" panose="020E0000080000020004"/>
              </a:rPr>
              <a:t>Enhance the accuracy of rainfall predictions compared to traditional meteorological methods.</a:t>
            </a:r>
            <a:endParaRPr lang="en-US" sz="2900" spc="255">
              <a:solidFill>
                <a:srgbClr val="768BCB"/>
              </a:solidFill>
              <a:latin typeface="Shiba" panose="020E0000080000020004"/>
            </a:endParaRPr>
          </a:p>
          <a:p>
            <a:pPr marL="626110" lvl="1" indent="-313055" algn="just">
              <a:lnSpc>
                <a:spcPts val="3825"/>
              </a:lnSpc>
              <a:buFont typeface="Arial" panose="020B0604020202020204"/>
              <a:buChar char="•"/>
            </a:pPr>
            <a:r>
              <a:rPr lang="en-US" sz="2900" spc="255">
                <a:solidFill>
                  <a:srgbClr val="768BCB"/>
                </a:solidFill>
                <a:latin typeface="Shiba" panose="020E0000080000020004"/>
              </a:rPr>
              <a:t>Minimize false positives and false negatives in rain predictions.</a:t>
            </a:r>
            <a:endParaRPr lang="en-US" sz="2900" spc="255">
              <a:solidFill>
                <a:srgbClr val="768BCB"/>
              </a:solidFill>
              <a:latin typeface="Shiba" panose="020E0000080000020004"/>
            </a:endParaRPr>
          </a:p>
          <a:p>
            <a:pPr algn="ctr">
              <a:lnSpc>
                <a:spcPts val="3170"/>
              </a:lnSpc>
            </a:pPr>
            <a:endParaRPr lang="en-US" sz="2900" spc="255">
              <a:solidFill>
                <a:srgbClr val="768BCB"/>
              </a:solidFill>
              <a:latin typeface="Shiba" panose="020E0000080000020004"/>
            </a:endParaRPr>
          </a:p>
        </p:txBody>
      </p:sp>
      <p:sp>
        <p:nvSpPr>
          <p:cNvPr id="10" name="TextBox 10"/>
          <p:cNvSpPr txBox="1"/>
          <p:nvPr/>
        </p:nvSpPr>
        <p:spPr>
          <a:xfrm>
            <a:off x="341638" y="5963262"/>
            <a:ext cx="8131964" cy="2935416"/>
          </a:xfrm>
          <a:prstGeom prst="rect">
            <a:avLst/>
          </a:prstGeom>
        </p:spPr>
        <p:txBody>
          <a:bodyPr lIns="0" tIns="0" rIns="0" bIns="0" rtlCol="0" anchor="t">
            <a:spAutoFit/>
          </a:bodyPr>
          <a:lstStyle/>
          <a:p>
            <a:pPr algn="just">
              <a:lnSpc>
                <a:spcPts val="3845"/>
              </a:lnSpc>
            </a:pPr>
            <a:r>
              <a:rPr lang="en-US" sz="2910" spc="256">
                <a:solidFill>
                  <a:srgbClr val="101014"/>
                </a:solidFill>
                <a:latin typeface="Shiba" panose="020E0000080000020004"/>
              </a:rPr>
              <a:t>3. Robustness to Data Variability:</a:t>
            </a:r>
            <a:endParaRPr lang="en-US" sz="2910" spc="256">
              <a:solidFill>
                <a:srgbClr val="101014"/>
              </a:solidFill>
              <a:latin typeface="Shiba" panose="020E0000080000020004"/>
            </a:endParaRPr>
          </a:p>
          <a:p>
            <a:pPr algn="just">
              <a:lnSpc>
                <a:spcPts val="3845"/>
              </a:lnSpc>
            </a:pPr>
            <a:r>
              <a:rPr lang="en-US" sz="2910" spc="256">
                <a:solidFill>
                  <a:srgbClr val="768BCB"/>
                </a:solidFill>
                <a:latin typeface="Shiba" panose="020E0000080000020004"/>
              </a:rPr>
              <a:t>Ensure the model's robustness to variations in data quality, missing values, and outliers, which are common challenges in meteorological datasets.</a:t>
            </a:r>
            <a:endParaRPr lang="en-US" sz="2910" spc="256">
              <a:solidFill>
                <a:srgbClr val="768BCB"/>
              </a:solidFill>
              <a:latin typeface="Shiba" panose="020E0000080000020004"/>
            </a:endParaRPr>
          </a:p>
          <a:p>
            <a:pPr algn="just">
              <a:lnSpc>
                <a:spcPts val="4110"/>
              </a:lnSpc>
            </a:pPr>
            <a:endParaRPr lang="en-US" sz="2910" spc="256">
              <a:solidFill>
                <a:srgbClr val="768BCB"/>
              </a:solidFill>
              <a:latin typeface="Shiba" panose="020E0000080000020004"/>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EFFF4"/>
        </a:solidFill>
        <a:effectLst/>
      </p:bgPr>
    </p:bg>
    <p:spTree>
      <p:nvGrpSpPr>
        <p:cNvPr id="1" name=""/>
        <p:cNvGrpSpPr/>
        <p:nvPr/>
      </p:nvGrpSpPr>
      <p:grpSpPr>
        <a:xfrm>
          <a:off x="0" y="0"/>
          <a:ext cx="0" cy="0"/>
          <a:chOff x="0" y="0"/>
          <a:chExt cx="0" cy="0"/>
        </a:xfrm>
      </p:grpSpPr>
      <p:sp>
        <p:nvSpPr>
          <p:cNvPr id="2" name="TextBox 2"/>
          <p:cNvSpPr txBox="1"/>
          <p:nvPr/>
        </p:nvSpPr>
        <p:spPr>
          <a:xfrm>
            <a:off x="2775255" y="950465"/>
            <a:ext cx="12700856" cy="1873249"/>
          </a:xfrm>
          <a:prstGeom prst="rect">
            <a:avLst/>
          </a:prstGeom>
        </p:spPr>
        <p:txBody>
          <a:bodyPr lIns="0" tIns="0" rIns="0" bIns="0" rtlCol="0" anchor="t">
            <a:spAutoFit/>
          </a:bodyPr>
          <a:lstStyle/>
          <a:p>
            <a:pPr algn="ctr">
              <a:lnSpc>
                <a:spcPts val="11200"/>
              </a:lnSpc>
            </a:pPr>
            <a:r>
              <a:rPr lang="en-US" sz="8000" u="sng">
                <a:solidFill>
                  <a:srgbClr val="000000"/>
                </a:solidFill>
                <a:latin typeface="Mommi Medium" panose="020E0000080000020004"/>
              </a:rPr>
              <a:t>Importance</a:t>
            </a:r>
            <a:endParaRPr lang="en-US" sz="8000" u="sng">
              <a:solidFill>
                <a:srgbClr val="000000"/>
              </a:solidFill>
              <a:latin typeface="Mommi Medium" panose="020E0000080000020004"/>
            </a:endParaRPr>
          </a:p>
        </p:txBody>
      </p:sp>
      <p:sp>
        <p:nvSpPr>
          <p:cNvPr id="3" name="Freeform 3"/>
          <p:cNvSpPr/>
          <p:nvPr/>
        </p:nvSpPr>
        <p:spPr>
          <a:xfrm rot="1200939">
            <a:off x="12636860" y="-9579494"/>
            <a:ext cx="13674920" cy="15159265"/>
          </a:xfrm>
          <a:custGeom>
            <a:avLst/>
            <a:gdLst/>
            <a:ahLst/>
            <a:cxnLst/>
            <a:rect l="l" t="t" r="r" b="b"/>
            <a:pathLst>
              <a:path w="13674920" h="15159265">
                <a:moveTo>
                  <a:pt x="0" y="0"/>
                </a:moveTo>
                <a:lnTo>
                  <a:pt x="13674920" y="0"/>
                </a:lnTo>
                <a:lnTo>
                  <a:pt x="13674920" y="15159264"/>
                </a:lnTo>
                <a:lnTo>
                  <a:pt x="0" y="15159264"/>
                </a:lnTo>
                <a:lnTo>
                  <a:pt x="0" y="0"/>
                </a:lnTo>
                <a:close/>
              </a:path>
            </a:pathLst>
          </a:custGeom>
          <a:blipFill>
            <a:blip r:embed="rId1"/>
            <a:stretch>
              <a:fillRect/>
            </a:stretch>
          </a:blipFill>
        </p:spPr>
      </p:sp>
      <p:sp>
        <p:nvSpPr>
          <p:cNvPr id="4" name="TextBox 4"/>
          <p:cNvSpPr txBox="1"/>
          <p:nvPr/>
        </p:nvSpPr>
        <p:spPr>
          <a:xfrm>
            <a:off x="1333834" y="6375736"/>
            <a:ext cx="7281352" cy="1496953"/>
          </a:xfrm>
          <a:prstGeom prst="rect">
            <a:avLst/>
          </a:prstGeom>
        </p:spPr>
        <p:txBody>
          <a:bodyPr lIns="0" tIns="0" rIns="0" bIns="0" rtlCol="0" anchor="t">
            <a:spAutoFit/>
          </a:bodyPr>
          <a:lstStyle/>
          <a:p>
            <a:pPr marL="652780" lvl="1" indent="-326390">
              <a:lnSpc>
                <a:spcPts val="3990"/>
              </a:lnSpc>
              <a:buFont typeface="Arial" panose="020B0604020202020204"/>
              <a:buChar char="•"/>
            </a:pPr>
            <a:r>
              <a:rPr lang="en-US" sz="3025" spc="266">
                <a:solidFill>
                  <a:srgbClr val="768BCB"/>
                </a:solidFill>
                <a:latin typeface="Shiba" panose="020E0000080000020004"/>
              </a:rPr>
              <a:t>Disaster Preparedness</a:t>
            </a:r>
            <a:endParaRPr lang="en-US" sz="3025" spc="266">
              <a:solidFill>
                <a:srgbClr val="768BCB"/>
              </a:solidFill>
              <a:latin typeface="Shiba" panose="020E0000080000020004"/>
            </a:endParaRPr>
          </a:p>
          <a:p>
            <a:pPr marL="652780" lvl="1" indent="-326390">
              <a:lnSpc>
                <a:spcPts val="3990"/>
              </a:lnSpc>
              <a:buFont typeface="Arial" panose="020B0604020202020204"/>
              <a:buChar char="•"/>
            </a:pPr>
            <a:r>
              <a:rPr lang="en-US" sz="3025" spc="266">
                <a:solidFill>
                  <a:srgbClr val="768BCB"/>
                </a:solidFill>
                <a:latin typeface="Shiba" panose="020E0000080000020004"/>
              </a:rPr>
              <a:t>Agriculture Planning</a:t>
            </a:r>
            <a:endParaRPr lang="en-US" sz="3025" spc="266">
              <a:solidFill>
                <a:srgbClr val="768BCB"/>
              </a:solidFill>
              <a:latin typeface="Shiba" panose="020E0000080000020004"/>
            </a:endParaRPr>
          </a:p>
          <a:p>
            <a:pPr marL="652780" lvl="1" indent="-326390">
              <a:lnSpc>
                <a:spcPts val="3990"/>
              </a:lnSpc>
              <a:buFont typeface="Arial" panose="020B0604020202020204"/>
              <a:buChar char="•"/>
            </a:pPr>
            <a:r>
              <a:rPr lang="en-US" sz="3025" spc="266">
                <a:solidFill>
                  <a:srgbClr val="768BCB"/>
                </a:solidFill>
                <a:latin typeface="Shiba" panose="020E0000080000020004"/>
              </a:rPr>
              <a:t>Water Resource Management</a:t>
            </a:r>
            <a:endParaRPr lang="en-US" sz="3025" spc="266">
              <a:solidFill>
                <a:srgbClr val="768BCB"/>
              </a:solidFill>
              <a:latin typeface="Shiba" panose="020E0000080000020004"/>
            </a:endParaRPr>
          </a:p>
        </p:txBody>
      </p:sp>
      <p:sp>
        <p:nvSpPr>
          <p:cNvPr id="5" name="TextBox 5"/>
          <p:cNvSpPr txBox="1"/>
          <p:nvPr/>
        </p:nvSpPr>
        <p:spPr>
          <a:xfrm>
            <a:off x="9965456" y="6375736"/>
            <a:ext cx="6723142" cy="1497025"/>
          </a:xfrm>
          <a:prstGeom prst="rect">
            <a:avLst/>
          </a:prstGeom>
        </p:spPr>
        <p:txBody>
          <a:bodyPr lIns="0" tIns="0" rIns="0" bIns="0" rtlCol="0" anchor="t">
            <a:spAutoFit/>
          </a:bodyPr>
          <a:lstStyle/>
          <a:p>
            <a:pPr marL="652145" lvl="1" indent="-325755">
              <a:lnSpc>
                <a:spcPts val="3985"/>
              </a:lnSpc>
              <a:buFont typeface="Arial" panose="020B0604020202020204"/>
              <a:buChar char="•"/>
            </a:pPr>
            <a:r>
              <a:rPr lang="en-US" sz="3020" spc="265">
                <a:solidFill>
                  <a:srgbClr val="768BCB"/>
                </a:solidFill>
                <a:latin typeface="Shiba" panose="020E0000080000020004"/>
              </a:rPr>
              <a:t>Infra-Structure Planning</a:t>
            </a:r>
            <a:endParaRPr lang="en-US" sz="3020" spc="265">
              <a:solidFill>
                <a:srgbClr val="768BCB"/>
              </a:solidFill>
              <a:latin typeface="Shiba" panose="020E0000080000020004"/>
            </a:endParaRPr>
          </a:p>
          <a:p>
            <a:pPr marL="652145" lvl="1" indent="-325755">
              <a:lnSpc>
                <a:spcPts val="3985"/>
              </a:lnSpc>
              <a:buFont typeface="Arial" panose="020B0604020202020204"/>
              <a:buChar char="•"/>
            </a:pPr>
            <a:r>
              <a:rPr lang="en-US" sz="3020" spc="265">
                <a:solidFill>
                  <a:srgbClr val="768BCB"/>
                </a:solidFill>
                <a:latin typeface="Shiba" panose="020E0000080000020004"/>
              </a:rPr>
              <a:t>Economic Impact</a:t>
            </a:r>
            <a:endParaRPr lang="en-US" sz="3020" spc="265">
              <a:solidFill>
                <a:srgbClr val="768BCB"/>
              </a:solidFill>
              <a:latin typeface="Shiba" panose="020E0000080000020004"/>
            </a:endParaRPr>
          </a:p>
          <a:p>
            <a:pPr marL="652145" lvl="1" indent="-325755">
              <a:lnSpc>
                <a:spcPts val="3985"/>
              </a:lnSpc>
              <a:buFont typeface="Arial" panose="020B0604020202020204"/>
              <a:buChar char="•"/>
            </a:pPr>
            <a:r>
              <a:rPr lang="en-US" sz="3020" spc="265">
                <a:solidFill>
                  <a:srgbClr val="768BCB"/>
                </a:solidFill>
                <a:latin typeface="Shiba" panose="020E0000080000020004"/>
              </a:rPr>
              <a:t>Environmental Conservation</a:t>
            </a:r>
            <a:endParaRPr lang="en-US" sz="3020" spc="265">
              <a:solidFill>
                <a:srgbClr val="768BCB"/>
              </a:solidFill>
              <a:latin typeface="Shiba" panose="020E0000080000020004"/>
            </a:endParaRPr>
          </a:p>
        </p:txBody>
      </p:sp>
      <p:sp>
        <p:nvSpPr>
          <p:cNvPr id="6" name="TextBox 6"/>
          <p:cNvSpPr txBox="1"/>
          <p:nvPr/>
        </p:nvSpPr>
        <p:spPr>
          <a:xfrm>
            <a:off x="450785" y="3780598"/>
            <a:ext cx="17386430" cy="1797678"/>
          </a:xfrm>
          <a:prstGeom prst="rect">
            <a:avLst/>
          </a:prstGeom>
        </p:spPr>
        <p:txBody>
          <a:bodyPr lIns="0" tIns="0" rIns="0" bIns="0" rtlCol="0" anchor="t">
            <a:spAutoFit/>
          </a:bodyPr>
          <a:lstStyle/>
          <a:p>
            <a:pPr algn="ctr">
              <a:lnSpc>
                <a:spcPts val="4340"/>
              </a:lnSpc>
              <a:spcBef>
                <a:spcPct val="0"/>
              </a:spcBef>
            </a:pPr>
            <a:r>
              <a:rPr lang="en-US" sz="3100" dirty="0">
                <a:solidFill>
                  <a:srgbClr val="000000"/>
                </a:solidFill>
                <a:latin typeface="Mommi Medium" panose="020E0000080000020004"/>
              </a:rPr>
              <a:t>The importance of a rain prediction model is evident in various aspects of society and different industries. Here are some key reasons why rain prediction models are essential:</a:t>
            </a:r>
            <a:endParaRPr lang="en-US" sz="3100" dirty="0">
              <a:solidFill>
                <a:srgbClr val="000000"/>
              </a:solidFill>
              <a:latin typeface="Mommi Medium" panose="020E0000080000020004"/>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EFFF4"/>
        </a:solidFill>
        <a:effectLst/>
      </p:bgPr>
    </p:bg>
    <p:spTree>
      <p:nvGrpSpPr>
        <p:cNvPr id="1" name=""/>
        <p:cNvGrpSpPr/>
        <p:nvPr/>
      </p:nvGrpSpPr>
      <p:grpSpPr>
        <a:xfrm>
          <a:off x="0" y="0"/>
          <a:ext cx="0" cy="0"/>
          <a:chOff x="0" y="0"/>
          <a:chExt cx="0" cy="0"/>
        </a:xfrm>
      </p:grpSpPr>
      <p:sp>
        <p:nvSpPr>
          <p:cNvPr id="2" name="Freeform 2"/>
          <p:cNvSpPr/>
          <p:nvPr/>
        </p:nvSpPr>
        <p:spPr>
          <a:xfrm rot="5101912">
            <a:off x="16013326" y="-4434324"/>
            <a:ext cx="12389589" cy="12265693"/>
          </a:xfrm>
          <a:custGeom>
            <a:avLst/>
            <a:gdLst/>
            <a:ahLst/>
            <a:cxnLst/>
            <a:rect l="l" t="t" r="r" b="b"/>
            <a:pathLst>
              <a:path w="12389589" h="12265693">
                <a:moveTo>
                  <a:pt x="0" y="0"/>
                </a:moveTo>
                <a:lnTo>
                  <a:pt x="12389589" y="0"/>
                </a:lnTo>
                <a:lnTo>
                  <a:pt x="12389589" y="12265693"/>
                </a:lnTo>
                <a:lnTo>
                  <a:pt x="0" y="12265693"/>
                </a:lnTo>
                <a:lnTo>
                  <a:pt x="0" y="0"/>
                </a:lnTo>
                <a:close/>
              </a:path>
            </a:pathLst>
          </a:custGeom>
          <a:blipFill>
            <a:blip r:embed="rId1"/>
            <a:stretch>
              <a:fillRect/>
            </a:stretch>
          </a:blipFill>
        </p:spPr>
      </p:sp>
      <p:sp>
        <p:nvSpPr>
          <p:cNvPr id="3" name="TextBox 3"/>
          <p:cNvSpPr txBox="1"/>
          <p:nvPr/>
        </p:nvSpPr>
        <p:spPr>
          <a:xfrm>
            <a:off x="2793572" y="696176"/>
            <a:ext cx="12700856" cy="1873249"/>
          </a:xfrm>
          <a:prstGeom prst="rect">
            <a:avLst/>
          </a:prstGeom>
        </p:spPr>
        <p:txBody>
          <a:bodyPr lIns="0" tIns="0" rIns="0" bIns="0" rtlCol="0" anchor="t">
            <a:spAutoFit/>
          </a:bodyPr>
          <a:lstStyle/>
          <a:p>
            <a:pPr algn="ctr">
              <a:lnSpc>
                <a:spcPts val="11200"/>
              </a:lnSpc>
            </a:pPr>
            <a:r>
              <a:rPr lang="en-US" sz="8000" u="sng">
                <a:solidFill>
                  <a:srgbClr val="101014"/>
                </a:solidFill>
                <a:latin typeface="Mommi Medium" panose="020E0000080000020004"/>
              </a:rPr>
              <a:t>Process</a:t>
            </a:r>
            <a:endParaRPr lang="en-US" sz="8000" u="sng">
              <a:solidFill>
                <a:srgbClr val="101014"/>
              </a:solidFill>
              <a:latin typeface="Mommi Medium" panose="020E0000080000020004"/>
            </a:endParaRPr>
          </a:p>
        </p:txBody>
      </p:sp>
      <p:sp>
        <p:nvSpPr>
          <p:cNvPr id="4" name="Freeform 4"/>
          <p:cNvSpPr/>
          <p:nvPr/>
        </p:nvSpPr>
        <p:spPr>
          <a:xfrm rot="-4160543">
            <a:off x="917401" y="7422864"/>
            <a:ext cx="13674920" cy="15159265"/>
          </a:xfrm>
          <a:custGeom>
            <a:avLst/>
            <a:gdLst/>
            <a:ahLst/>
            <a:cxnLst/>
            <a:rect l="l" t="t" r="r" b="b"/>
            <a:pathLst>
              <a:path w="13674920" h="15159265">
                <a:moveTo>
                  <a:pt x="0" y="0"/>
                </a:moveTo>
                <a:lnTo>
                  <a:pt x="13674920" y="0"/>
                </a:lnTo>
                <a:lnTo>
                  <a:pt x="13674920" y="15159265"/>
                </a:lnTo>
                <a:lnTo>
                  <a:pt x="0" y="15159265"/>
                </a:lnTo>
                <a:lnTo>
                  <a:pt x="0" y="0"/>
                </a:lnTo>
                <a:close/>
              </a:path>
            </a:pathLst>
          </a:custGeom>
          <a:blipFill>
            <a:blip r:embed="rId2"/>
            <a:stretch>
              <a:fillRect/>
            </a:stretch>
          </a:blipFill>
        </p:spPr>
      </p:sp>
      <p:sp>
        <p:nvSpPr>
          <p:cNvPr id="5" name="Freeform 5"/>
          <p:cNvSpPr/>
          <p:nvPr/>
        </p:nvSpPr>
        <p:spPr>
          <a:xfrm rot="-4878206">
            <a:off x="16830426" y="8320297"/>
            <a:ext cx="3711457" cy="2920453"/>
          </a:xfrm>
          <a:custGeom>
            <a:avLst/>
            <a:gdLst/>
            <a:ahLst/>
            <a:cxnLst/>
            <a:rect l="l" t="t" r="r" b="b"/>
            <a:pathLst>
              <a:path w="3711457" h="2920453">
                <a:moveTo>
                  <a:pt x="0" y="0"/>
                </a:moveTo>
                <a:lnTo>
                  <a:pt x="3711457" y="0"/>
                </a:lnTo>
                <a:lnTo>
                  <a:pt x="3711457" y="2920453"/>
                </a:lnTo>
                <a:lnTo>
                  <a:pt x="0" y="2920453"/>
                </a:lnTo>
                <a:lnTo>
                  <a:pt x="0" y="0"/>
                </a:lnTo>
                <a:close/>
              </a:path>
            </a:pathLst>
          </a:custGeom>
          <a:blipFill>
            <a:blip r:embed="rId3"/>
            <a:stretch>
              <a:fillRect/>
            </a:stretch>
          </a:blipFill>
        </p:spPr>
      </p:sp>
      <p:sp>
        <p:nvSpPr>
          <p:cNvPr id="6" name="TextBox 6"/>
          <p:cNvSpPr txBox="1"/>
          <p:nvPr/>
        </p:nvSpPr>
        <p:spPr>
          <a:xfrm>
            <a:off x="1028700" y="3160838"/>
            <a:ext cx="7287882" cy="5103641"/>
          </a:xfrm>
          <a:prstGeom prst="rect">
            <a:avLst/>
          </a:prstGeom>
        </p:spPr>
        <p:txBody>
          <a:bodyPr lIns="0" tIns="0" rIns="0" bIns="0" rtlCol="0" anchor="t">
            <a:spAutoFit/>
          </a:bodyPr>
          <a:lstStyle/>
          <a:p>
            <a:pPr marL="1131570" lvl="1" indent="-742950">
              <a:lnSpc>
                <a:spcPts val="5040"/>
              </a:lnSpc>
              <a:buFont typeface="+mj-lt"/>
              <a:buAutoNum type="arabicPeriod"/>
            </a:pPr>
            <a:r>
              <a:rPr lang="en-US" sz="3600" dirty="0">
                <a:solidFill>
                  <a:srgbClr val="768BCB"/>
                </a:solidFill>
                <a:latin typeface="Mommi Medium" panose="020E0000080000020004"/>
              </a:rPr>
              <a:t>Problem Definition</a:t>
            </a:r>
            <a:endParaRPr lang="en-US" sz="3600" dirty="0">
              <a:solidFill>
                <a:srgbClr val="768BCB"/>
              </a:solidFill>
              <a:latin typeface="Mommi Medium" panose="020E0000080000020004"/>
            </a:endParaRPr>
          </a:p>
          <a:p>
            <a:pPr marL="1131570" lvl="1" indent="-742950">
              <a:lnSpc>
                <a:spcPts val="5040"/>
              </a:lnSpc>
              <a:buFont typeface="+mj-lt"/>
              <a:buAutoNum type="arabicPeriod"/>
            </a:pPr>
            <a:r>
              <a:rPr lang="en-US" sz="3600" dirty="0">
                <a:solidFill>
                  <a:srgbClr val="768BCB"/>
                </a:solidFill>
                <a:latin typeface="Mommi Medium" panose="020E0000080000020004"/>
              </a:rPr>
              <a:t>Data Collection</a:t>
            </a:r>
            <a:endParaRPr lang="en-US" sz="3600" dirty="0">
              <a:solidFill>
                <a:srgbClr val="768BCB"/>
              </a:solidFill>
              <a:latin typeface="Mommi Medium" panose="020E0000080000020004"/>
            </a:endParaRPr>
          </a:p>
          <a:p>
            <a:pPr marL="1131570" lvl="1" indent="-742950">
              <a:lnSpc>
                <a:spcPts val="5040"/>
              </a:lnSpc>
              <a:buFont typeface="+mj-lt"/>
              <a:buAutoNum type="arabicPeriod"/>
            </a:pPr>
            <a:r>
              <a:rPr lang="en-US" sz="3600" dirty="0">
                <a:solidFill>
                  <a:srgbClr val="768BCB"/>
                </a:solidFill>
                <a:latin typeface="Mommi Medium" panose="020E0000080000020004"/>
              </a:rPr>
              <a:t>Data Cleaning and Pre-processing</a:t>
            </a:r>
            <a:endParaRPr lang="en-US" sz="3600" dirty="0">
              <a:solidFill>
                <a:srgbClr val="768BCB"/>
              </a:solidFill>
              <a:latin typeface="Mommi Medium" panose="020E0000080000020004"/>
            </a:endParaRPr>
          </a:p>
          <a:p>
            <a:pPr marL="1131570" lvl="1" indent="-742950">
              <a:lnSpc>
                <a:spcPts val="5040"/>
              </a:lnSpc>
              <a:buFont typeface="+mj-lt"/>
              <a:buAutoNum type="arabicPeriod"/>
            </a:pPr>
            <a:r>
              <a:rPr lang="en-US" sz="3600" dirty="0">
                <a:solidFill>
                  <a:srgbClr val="768BCB"/>
                </a:solidFill>
                <a:latin typeface="Mommi Medium" panose="020E0000080000020004"/>
              </a:rPr>
              <a:t>Exploratory Data Analysis</a:t>
            </a:r>
            <a:endParaRPr lang="en-US" sz="3600" dirty="0">
              <a:solidFill>
                <a:srgbClr val="768BCB"/>
              </a:solidFill>
              <a:latin typeface="Mommi Medium" panose="020E0000080000020004"/>
            </a:endParaRPr>
          </a:p>
          <a:p>
            <a:pPr marL="1131570" lvl="1" indent="-742950">
              <a:lnSpc>
                <a:spcPts val="5040"/>
              </a:lnSpc>
              <a:buFont typeface="+mj-lt"/>
              <a:buAutoNum type="arabicPeriod"/>
            </a:pPr>
            <a:r>
              <a:rPr lang="en-US" sz="3600" dirty="0">
                <a:solidFill>
                  <a:srgbClr val="768BCB"/>
                </a:solidFill>
                <a:latin typeface="Mommi Medium" panose="020E0000080000020004"/>
              </a:rPr>
              <a:t>Feature Engineering</a:t>
            </a:r>
            <a:endParaRPr lang="en-US" sz="3600" dirty="0">
              <a:solidFill>
                <a:srgbClr val="768BCB"/>
              </a:solidFill>
              <a:latin typeface="Mommi Medium" panose="020E0000080000020004"/>
            </a:endParaRPr>
          </a:p>
          <a:p>
            <a:pPr marL="1131570" lvl="1" indent="-742950">
              <a:lnSpc>
                <a:spcPts val="5040"/>
              </a:lnSpc>
              <a:buFont typeface="+mj-lt"/>
              <a:buAutoNum type="arabicPeriod"/>
            </a:pPr>
            <a:r>
              <a:rPr lang="en-US" sz="3600" dirty="0">
                <a:solidFill>
                  <a:srgbClr val="768BCB"/>
                </a:solidFill>
                <a:latin typeface="Mommi Medium" panose="020E0000080000020004"/>
              </a:rPr>
              <a:t>Data Splitting</a:t>
            </a:r>
            <a:endParaRPr lang="en-US" sz="3600" dirty="0">
              <a:solidFill>
                <a:srgbClr val="768BCB"/>
              </a:solidFill>
              <a:latin typeface="Mommi Medium" panose="020E0000080000020004"/>
            </a:endParaRPr>
          </a:p>
          <a:p>
            <a:pPr marL="1131570" lvl="1" indent="-742950">
              <a:lnSpc>
                <a:spcPts val="5040"/>
              </a:lnSpc>
              <a:buFont typeface="+mj-lt"/>
              <a:buAutoNum type="arabicPeriod"/>
            </a:pPr>
            <a:r>
              <a:rPr lang="en-US" sz="3600" dirty="0">
                <a:solidFill>
                  <a:srgbClr val="768BCB"/>
                </a:solidFill>
                <a:latin typeface="Mommi Medium" panose="020E0000080000020004"/>
              </a:rPr>
              <a:t>Model Selection</a:t>
            </a:r>
            <a:endParaRPr lang="en-US" sz="3600" dirty="0">
              <a:solidFill>
                <a:srgbClr val="768BCB"/>
              </a:solidFill>
              <a:latin typeface="Mommi Medium" panose="020E0000080000020004"/>
            </a:endParaRPr>
          </a:p>
        </p:txBody>
      </p:sp>
      <p:sp>
        <p:nvSpPr>
          <p:cNvPr id="7" name="TextBox 7"/>
          <p:cNvSpPr txBox="1"/>
          <p:nvPr/>
        </p:nvSpPr>
        <p:spPr>
          <a:xfrm>
            <a:off x="9644412" y="3392009"/>
            <a:ext cx="7614888" cy="5309235"/>
          </a:xfrm>
          <a:prstGeom prst="rect">
            <a:avLst/>
          </a:prstGeom>
        </p:spPr>
        <p:txBody>
          <a:bodyPr lIns="0" tIns="0" rIns="0" bIns="0" rtlCol="0" anchor="t">
            <a:spAutoFit/>
          </a:bodyPr>
          <a:lstStyle/>
          <a:p>
            <a:pPr algn="just">
              <a:lnSpc>
                <a:spcPts val="5040"/>
              </a:lnSpc>
            </a:pPr>
            <a:r>
              <a:rPr lang="en-US" sz="3600" dirty="0">
                <a:solidFill>
                  <a:srgbClr val="768BCB"/>
                </a:solidFill>
                <a:latin typeface="Mommi Medium" panose="020E0000080000020004"/>
              </a:rPr>
              <a:t>8. Model Tuning</a:t>
            </a:r>
            <a:endParaRPr lang="en-US" sz="3600" dirty="0">
              <a:solidFill>
                <a:srgbClr val="768BCB"/>
              </a:solidFill>
              <a:latin typeface="Mommi Medium" panose="020E0000080000020004"/>
            </a:endParaRPr>
          </a:p>
          <a:p>
            <a:pPr algn="just">
              <a:lnSpc>
                <a:spcPts val="5040"/>
              </a:lnSpc>
            </a:pPr>
            <a:r>
              <a:rPr lang="en-US" sz="3600" dirty="0">
                <a:solidFill>
                  <a:srgbClr val="768BCB"/>
                </a:solidFill>
                <a:latin typeface="Mommi Medium" panose="020E0000080000020004"/>
              </a:rPr>
              <a:t>9. Hyperparameter Tuning</a:t>
            </a:r>
            <a:endParaRPr lang="en-US" sz="3600" dirty="0">
              <a:solidFill>
                <a:srgbClr val="768BCB"/>
              </a:solidFill>
              <a:latin typeface="Mommi Medium" panose="020E0000080000020004"/>
            </a:endParaRPr>
          </a:p>
          <a:p>
            <a:pPr algn="just">
              <a:lnSpc>
                <a:spcPts val="5040"/>
              </a:lnSpc>
            </a:pPr>
            <a:r>
              <a:rPr lang="en-US" sz="3600" dirty="0">
                <a:solidFill>
                  <a:srgbClr val="768BCB"/>
                </a:solidFill>
                <a:latin typeface="Mommi Medium" panose="020E0000080000020004"/>
              </a:rPr>
              <a:t>10. Model Evaluation</a:t>
            </a:r>
            <a:endParaRPr lang="en-US" sz="3600" dirty="0">
              <a:solidFill>
                <a:srgbClr val="768BCB"/>
              </a:solidFill>
              <a:latin typeface="Mommi Medium" panose="020E0000080000020004"/>
            </a:endParaRPr>
          </a:p>
          <a:p>
            <a:pPr algn="just">
              <a:lnSpc>
                <a:spcPts val="5040"/>
              </a:lnSpc>
            </a:pPr>
            <a:r>
              <a:rPr lang="en-US" sz="3600" dirty="0">
                <a:solidFill>
                  <a:srgbClr val="768BCB"/>
                </a:solidFill>
                <a:latin typeface="Mommi Medium" panose="020E0000080000020004"/>
              </a:rPr>
              <a:t>11. Real-Time Testing</a:t>
            </a:r>
            <a:endParaRPr lang="en-US" sz="3600" dirty="0">
              <a:solidFill>
                <a:srgbClr val="768BCB"/>
              </a:solidFill>
              <a:latin typeface="Mommi Medium" panose="020E0000080000020004"/>
            </a:endParaRPr>
          </a:p>
          <a:p>
            <a:pPr algn="just">
              <a:lnSpc>
                <a:spcPts val="5040"/>
              </a:lnSpc>
            </a:pPr>
            <a:r>
              <a:rPr lang="en-US" sz="3600" dirty="0">
                <a:solidFill>
                  <a:srgbClr val="768BCB"/>
                </a:solidFill>
                <a:latin typeface="Mommi Medium" panose="020E0000080000020004"/>
              </a:rPr>
              <a:t>12. Deployment</a:t>
            </a:r>
            <a:endParaRPr lang="en-US" sz="3600" dirty="0">
              <a:solidFill>
                <a:srgbClr val="768BCB"/>
              </a:solidFill>
              <a:latin typeface="Mommi Medium" panose="020E0000080000020004"/>
            </a:endParaRPr>
          </a:p>
          <a:p>
            <a:pPr algn="just">
              <a:lnSpc>
                <a:spcPts val="5040"/>
              </a:lnSpc>
            </a:pPr>
            <a:r>
              <a:rPr lang="en-US" sz="3600" dirty="0">
                <a:solidFill>
                  <a:srgbClr val="768BCB"/>
                </a:solidFill>
                <a:latin typeface="Mommi Medium" panose="020E0000080000020004"/>
              </a:rPr>
              <a:t>13. Monitoring and Maintenance</a:t>
            </a:r>
            <a:endParaRPr lang="en-US" sz="3600" dirty="0">
              <a:solidFill>
                <a:srgbClr val="768BCB"/>
              </a:solidFill>
              <a:latin typeface="Mommi Medium" panose="020E0000080000020004"/>
            </a:endParaRPr>
          </a:p>
          <a:p>
            <a:pPr algn="just">
              <a:lnSpc>
                <a:spcPts val="5040"/>
              </a:lnSpc>
            </a:pPr>
            <a:r>
              <a:rPr lang="en-US" sz="3600" dirty="0">
                <a:solidFill>
                  <a:srgbClr val="768BCB"/>
                </a:solidFill>
                <a:latin typeface="Mommi Medium" panose="020E0000080000020004"/>
              </a:rPr>
              <a:t>14. Documentation</a:t>
            </a:r>
            <a:endParaRPr lang="en-US" sz="3600" dirty="0">
              <a:solidFill>
                <a:srgbClr val="768BCB"/>
              </a:solidFill>
              <a:latin typeface="Mommi Medium" panose="020E0000080000020004"/>
            </a:endParaRPr>
          </a:p>
          <a:p>
            <a:pPr algn="ctr">
              <a:lnSpc>
                <a:spcPts val="5040"/>
              </a:lnSpc>
            </a:pPr>
            <a:endParaRPr lang="en-US" sz="3600" dirty="0">
              <a:solidFill>
                <a:srgbClr val="768BCB"/>
              </a:solidFill>
              <a:latin typeface="Mommi Medium" panose="020E00000800000200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EFFF4"/>
        </a:solidFill>
        <a:effectLst/>
      </p:bgPr>
    </p:bg>
    <p:spTree>
      <p:nvGrpSpPr>
        <p:cNvPr id="1" name=""/>
        <p:cNvGrpSpPr/>
        <p:nvPr/>
      </p:nvGrpSpPr>
      <p:grpSpPr>
        <a:xfrm>
          <a:off x="0" y="0"/>
          <a:ext cx="0" cy="0"/>
          <a:chOff x="0" y="0"/>
          <a:chExt cx="0" cy="0"/>
        </a:xfrm>
      </p:grpSpPr>
      <p:sp>
        <p:nvSpPr>
          <p:cNvPr id="2" name="Freeform 2"/>
          <p:cNvSpPr/>
          <p:nvPr/>
        </p:nvSpPr>
        <p:spPr>
          <a:xfrm rot="-7463000">
            <a:off x="11615403" y="7652310"/>
            <a:ext cx="12284755" cy="12161907"/>
          </a:xfrm>
          <a:custGeom>
            <a:avLst/>
            <a:gdLst/>
            <a:ahLst/>
            <a:cxnLst/>
            <a:rect l="l" t="t" r="r" b="b"/>
            <a:pathLst>
              <a:path w="12284755" h="12161907">
                <a:moveTo>
                  <a:pt x="0" y="0"/>
                </a:moveTo>
                <a:lnTo>
                  <a:pt x="12284755" y="0"/>
                </a:lnTo>
                <a:lnTo>
                  <a:pt x="12284755" y="12161907"/>
                </a:lnTo>
                <a:lnTo>
                  <a:pt x="0" y="12161907"/>
                </a:lnTo>
                <a:lnTo>
                  <a:pt x="0" y="0"/>
                </a:lnTo>
                <a:close/>
              </a:path>
            </a:pathLst>
          </a:custGeom>
          <a:blipFill>
            <a:blip r:embed="rId1"/>
            <a:stretch>
              <a:fillRect/>
            </a:stretch>
          </a:blipFill>
        </p:spPr>
      </p:sp>
      <p:sp>
        <p:nvSpPr>
          <p:cNvPr id="3" name="TextBox 3"/>
          <p:cNvSpPr txBox="1"/>
          <p:nvPr/>
        </p:nvSpPr>
        <p:spPr>
          <a:xfrm>
            <a:off x="2920110" y="371475"/>
            <a:ext cx="12700856" cy="1873249"/>
          </a:xfrm>
          <a:prstGeom prst="rect">
            <a:avLst/>
          </a:prstGeom>
        </p:spPr>
        <p:txBody>
          <a:bodyPr lIns="0" tIns="0" rIns="0" bIns="0" rtlCol="0" anchor="t">
            <a:spAutoFit/>
          </a:bodyPr>
          <a:lstStyle/>
          <a:p>
            <a:pPr algn="ctr">
              <a:lnSpc>
                <a:spcPts val="11200"/>
              </a:lnSpc>
            </a:pPr>
            <a:r>
              <a:rPr lang="en-US" sz="8000" u="sng">
                <a:solidFill>
                  <a:srgbClr val="000000"/>
                </a:solidFill>
                <a:latin typeface="Mommi"/>
              </a:rPr>
              <a:t>Project Overview</a:t>
            </a:r>
            <a:endParaRPr lang="en-US" sz="8000" u="sng">
              <a:solidFill>
                <a:srgbClr val="000000"/>
              </a:solidFill>
              <a:latin typeface="Mommi"/>
            </a:endParaRPr>
          </a:p>
        </p:txBody>
      </p:sp>
      <p:sp>
        <p:nvSpPr>
          <p:cNvPr id="4" name="TextBox 4"/>
          <p:cNvSpPr txBox="1"/>
          <p:nvPr/>
        </p:nvSpPr>
        <p:spPr>
          <a:xfrm>
            <a:off x="412210" y="2628900"/>
            <a:ext cx="17463579" cy="7077707"/>
          </a:xfrm>
          <a:prstGeom prst="rect">
            <a:avLst/>
          </a:prstGeom>
        </p:spPr>
        <p:txBody>
          <a:bodyPr wrap="square" lIns="0" tIns="0" rIns="0" bIns="0" rtlCol="0" anchor="t">
            <a:spAutoFit/>
          </a:bodyPr>
          <a:lstStyle/>
          <a:p>
            <a:pPr algn="ctr">
              <a:lnSpc>
                <a:spcPts val="4750"/>
              </a:lnSpc>
            </a:pPr>
            <a:r>
              <a:rPr lang="en-US" sz="3600" spc="316" dirty="0">
                <a:solidFill>
                  <a:srgbClr val="0C3D61"/>
                </a:solidFill>
                <a:latin typeface="Shiba" panose="020E0000080000020004"/>
              </a:rPr>
              <a:t>Libraries Used:</a:t>
            </a:r>
            <a:endParaRPr lang="en-US" sz="3600" spc="316" dirty="0">
              <a:solidFill>
                <a:srgbClr val="0C3D61"/>
              </a:solidFill>
              <a:latin typeface="Shiba" panose="020E0000080000020004"/>
            </a:endParaRPr>
          </a:p>
          <a:p>
            <a:pPr marL="734060" lvl="1" indent="-367030" algn="ctr">
              <a:lnSpc>
                <a:spcPts val="4490"/>
              </a:lnSpc>
              <a:buFont typeface="Arial" panose="020B0604020202020204"/>
              <a:buChar char="•"/>
            </a:pPr>
            <a:r>
              <a:rPr lang="en-US" sz="3400" spc="299" dirty="0" err="1">
                <a:solidFill>
                  <a:srgbClr val="768BCB"/>
                </a:solidFill>
                <a:latin typeface="Shiba" panose="020E0000080000020004"/>
              </a:rPr>
              <a:t>Numpy</a:t>
            </a:r>
            <a:endParaRPr lang="en-US" sz="3400" spc="299" dirty="0">
              <a:solidFill>
                <a:srgbClr val="768BCB"/>
              </a:solidFill>
              <a:latin typeface="Shiba" panose="020E0000080000020004"/>
            </a:endParaRPr>
          </a:p>
          <a:p>
            <a:pPr marL="734060" lvl="1" indent="-367030" algn="ctr">
              <a:lnSpc>
                <a:spcPts val="4490"/>
              </a:lnSpc>
              <a:buFont typeface="Arial" panose="020B0604020202020204"/>
              <a:buChar char="•"/>
            </a:pPr>
            <a:r>
              <a:rPr lang="en-US" sz="3400" spc="299" dirty="0">
                <a:solidFill>
                  <a:srgbClr val="768BCB"/>
                </a:solidFill>
                <a:latin typeface="Shiba" panose="020E0000080000020004"/>
              </a:rPr>
              <a:t>Pandas</a:t>
            </a:r>
            <a:endParaRPr lang="en-US" sz="3400" spc="299" dirty="0">
              <a:solidFill>
                <a:srgbClr val="768BCB"/>
              </a:solidFill>
              <a:latin typeface="Shiba" panose="020E0000080000020004"/>
            </a:endParaRPr>
          </a:p>
          <a:p>
            <a:pPr marL="734060" lvl="1" indent="-367030" algn="ctr">
              <a:lnSpc>
                <a:spcPts val="4490"/>
              </a:lnSpc>
              <a:buFont typeface="Arial" panose="020B0604020202020204"/>
              <a:buChar char="•"/>
            </a:pPr>
            <a:r>
              <a:rPr lang="en-US" sz="3400" spc="299" dirty="0">
                <a:solidFill>
                  <a:srgbClr val="768BCB"/>
                </a:solidFill>
                <a:latin typeface="Shiba" panose="020E0000080000020004"/>
              </a:rPr>
              <a:t>Seaborn</a:t>
            </a:r>
            <a:endParaRPr lang="en-US" sz="3400" spc="299" dirty="0">
              <a:solidFill>
                <a:srgbClr val="768BCB"/>
              </a:solidFill>
              <a:latin typeface="Shiba" panose="020E0000080000020004"/>
            </a:endParaRPr>
          </a:p>
          <a:p>
            <a:pPr marL="734060" lvl="1" indent="-367030" algn="ctr">
              <a:lnSpc>
                <a:spcPts val="4490"/>
              </a:lnSpc>
              <a:buFont typeface="Arial" panose="020B0604020202020204"/>
              <a:buChar char="•"/>
            </a:pPr>
            <a:r>
              <a:rPr lang="en-US" sz="3400" spc="299" dirty="0">
                <a:solidFill>
                  <a:srgbClr val="768BCB"/>
                </a:solidFill>
                <a:latin typeface="Shiba" panose="020E0000080000020004"/>
              </a:rPr>
              <a:t>Matplotlib</a:t>
            </a:r>
            <a:endParaRPr lang="en-US" sz="3400" spc="299" dirty="0">
              <a:solidFill>
                <a:srgbClr val="768BCB"/>
              </a:solidFill>
              <a:latin typeface="Shiba" panose="020E0000080000020004"/>
            </a:endParaRPr>
          </a:p>
          <a:p>
            <a:pPr marL="734060" lvl="1" indent="-367030" algn="ctr">
              <a:lnSpc>
                <a:spcPts val="4490"/>
              </a:lnSpc>
              <a:buFont typeface="Arial" panose="020B0604020202020204"/>
              <a:buChar char="•"/>
            </a:pPr>
            <a:r>
              <a:rPr lang="en-US" sz="3400" spc="299" dirty="0" err="1">
                <a:solidFill>
                  <a:srgbClr val="768BCB"/>
                </a:solidFill>
                <a:latin typeface="Shiba" panose="020E0000080000020004"/>
              </a:rPr>
              <a:t>Sklearn</a:t>
            </a:r>
            <a:endParaRPr lang="en-US" sz="3400" spc="299" dirty="0">
              <a:solidFill>
                <a:srgbClr val="768BCB"/>
              </a:solidFill>
              <a:latin typeface="Shiba" panose="020E0000080000020004"/>
            </a:endParaRPr>
          </a:p>
          <a:p>
            <a:pPr algn="ctr">
              <a:lnSpc>
                <a:spcPts val="4750"/>
              </a:lnSpc>
            </a:pPr>
            <a:endParaRPr lang="en-US" sz="3400" spc="299" dirty="0">
              <a:solidFill>
                <a:srgbClr val="768BCB"/>
              </a:solidFill>
              <a:latin typeface="Shiba" panose="020E0000080000020004"/>
            </a:endParaRPr>
          </a:p>
          <a:p>
            <a:pPr algn="ctr">
              <a:lnSpc>
                <a:spcPts val="4750"/>
              </a:lnSpc>
            </a:pPr>
            <a:r>
              <a:rPr lang="en-US" sz="3600" spc="316" dirty="0">
                <a:solidFill>
                  <a:srgbClr val="0C3D61"/>
                </a:solidFill>
                <a:latin typeface="Shiba" panose="020E0000080000020004"/>
              </a:rPr>
              <a:t>Historical Data:</a:t>
            </a:r>
            <a:endParaRPr lang="en-US" sz="3600" spc="316" dirty="0">
              <a:solidFill>
                <a:srgbClr val="0C3D61"/>
              </a:solidFill>
              <a:latin typeface="Shiba" panose="020E0000080000020004"/>
            </a:endParaRPr>
          </a:p>
          <a:p>
            <a:pPr algn="ctr">
              <a:lnSpc>
                <a:spcPts val="4490"/>
              </a:lnSpc>
            </a:pPr>
            <a:r>
              <a:rPr lang="en-US" sz="3400" spc="299" dirty="0">
                <a:solidFill>
                  <a:srgbClr val="768BCB"/>
                </a:solidFill>
                <a:latin typeface="Shiba" panose="020E0000080000020004"/>
              </a:rPr>
              <a:t>            </a:t>
            </a:r>
            <a:r>
              <a:rPr lang="en-US" sz="3400" spc="299" dirty="0" err="1">
                <a:solidFill>
                  <a:srgbClr val="768BCB"/>
                </a:solidFill>
                <a:latin typeface="Shiba" panose="020E0000080000020004"/>
              </a:rPr>
              <a:t>file_path</a:t>
            </a:r>
            <a:r>
              <a:rPr lang="en-US" sz="3400" spc="299" dirty="0">
                <a:solidFill>
                  <a:srgbClr val="768BCB"/>
                </a:solidFill>
                <a:latin typeface="Shiba" panose="020E0000080000020004"/>
              </a:rPr>
              <a:t> = "C:\\Users\\pande\\Downloads\\Historical Weather API Data.csv"</a:t>
            </a:r>
            <a:endParaRPr lang="en-US" sz="3400" spc="299" dirty="0">
              <a:solidFill>
                <a:srgbClr val="768BCB"/>
              </a:solidFill>
              <a:latin typeface="Shiba" panose="020E0000080000020004"/>
            </a:endParaRPr>
          </a:p>
          <a:p>
            <a:pPr algn="ctr">
              <a:lnSpc>
                <a:spcPts val="4750"/>
              </a:lnSpc>
            </a:pPr>
            <a:endParaRPr lang="en-US" sz="3400" spc="299" dirty="0">
              <a:solidFill>
                <a:srgbClr val="768BCB"/>
              </a:solidFill>
              <a:latin typeface="Shiba" panose="020E0000080000020004"/>
            </a:endParaRPr>
          </a:p>
          <a:p>
            <a:pPr algn="ctr">
              <a:lnSpc>
                <a:spcPts val="4750"/>
              </a:lnSpc>
            </a:pPr>
            <a:r>
              <a:rPr lang="en-US" sz="3600" spc="316" dirty="0">
                <a:solidFill>
                  <a:srgbClr val="0C3D61"/>
                </a:solidFill>
                <a:latin typeface="Shiba" panose="020E0000080000020004"/>
              </a:rPr>
              <a:t>Algorithm Used:</a:t>
            </a:r>
            <a:endParaRPr lang="en-US" sz="3600" spc="316" dirty="0">
              <a:solidFill>
                <a:srgbClr val="0C3D61"/>
              </a:solidFill>
              <a:latin typeface="Shiba" panose="020E0000080000020004"/>
            </a:endParaRPr>
          </a:p>
          <a:p>
            <a:pPr algn="ctr">
              <a:lnSpc>
                <a:spcPts val="4490"/>
              </a:lnSpc>
            </a:pPr>
            <a:r>
              <a:rPr lang="en-US" sz="3400" spc="299" dirty="0">
                <a:solidFill>
                  <a:srgbClr val="768BCB"/>
                </a:solidFill>
                <a:latin typeface="Shiba" panose="020E0000080000020004"/>
              </a:rPr>
              <a:t>Random Forest Approach</a:t>
            </a:r>
            <a:endParaRPr lang="en-US" sz="3400" spc="299" dirty="0">
              <a:solidFill>
                <a:srgbClr val="768BCB"/>
              </a:solidFill>
              <a:latin typeface="Shiba" panose="020E0000080000020004"/>
            </a:endParaRPr>
          </a:p>
        </p:txBody>
      </p:sp>
      <p:sp>
        <p:nvSpPr>
          <p:cNvPr id="5" name="Freeform 5"/>
          <p:cNvSpPr/>
          <p:nvPr/>
        </p:nvSpPr>
        <p:spPr>
          <a:xfrm rot="-2415708">
            <a:off x="-784658" y="-1576783"/>
            <a:ext cx="4267299" cy="4187287"/>
          </a:xfrm>
          <a:custGeom>
            <a:avLst/>
            <a:gdLst/>
            <a:ahLst/>
            <a:cxnLst/>
            <a:rect l="l" t="t" r="r" b="b"/>
            <a:pathLst>
              <a:path w="4267299" h="4187287">
                <a:moveTo>
                  <a:pt x="0" y="0"/>
                </a:moveTo>
                <a:lnTo>
                  <a:pt x="4267300" y="0"/>
                </a:lnTo>
                <a:lnTo>
                  <a:pt x="4267300" y="4187288"/>
                </a:lnTo>
                <a:lnTo>
                  <a:pt x="0" y="4187288"/>
                </a:lnTo>
                <a:lnTo>
                  <a:pt x="0" y="0"/>
                </a:lnTo>
                <a:close/>
              </a:path>
            </a:pathLst>
          </a:custGeom>
          <a:blipFill>
            <a:blip r:embed="rId2"/>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2793572" y="648881"/>
            <a:ext cx="12700856" cy="1873249"/>
          </a:xfrm>
          <a:prstGeom prst="rect">
            <a:avLst/>
          </a:prstGeom>
        </p:spPr>
        <p:txBody>
          <a:bodyPr lIns="0" tIns="0" rIns="0" bIns="0" rtlCol="0" anchor="t">
            <a:spAutoFit/>
          </a:bodyPr>
          <a:lstStyle/>
          <a:p>
            <a:pPr algn="ctr">
              <a:lnSpc>
                <a:spcPts val="11200"/>
              </a:lnSpc>
            </a:pPr>
            <a:r>
              <a:rPr lang="en-US" sz="8000" u="sng">
                <a:solidFill>
                  <a:srgbClr val="000000"/>
                </a:solidFill>
                <a:latin typeface="Mommi Medium" panose="020E0000080000020004"/>
              </a:rPr>
              <a:t>Result and Finding</a:t>
            </a:r>
            <a:endParaRPr lang="en-US" sz="8000" u="sng">
              <a:solidFill>
                <a:srgbClr val="000000"/>
              </a:solidFill>
              <a:latin typeface="Mommi Medium" panose="020E0000080000020004"/>
            </a:endParaRPr>
          </a:p>
        </p:txBody>
      </p:sp>
      <p:pic>
        <p:nvPicPr>
          <p:cNvPr id="4" name="Picture 3" descr="Screenshot (28)"/>
          <p:cNvPicPr>
            <a:picLocks noChangeAspect="1"/>
          </p:cNvPicPr>
          <p:nvPr/>
        </p:nvPicPr>
        <p:blipFill>
          <a:blip r:embed="rId1"/>
          <a:srcRect l="19583" t="40370" r="9583" b="12963"/>
          <a:stretch>
            <a:fillRect/>
          </a:stretch>
        </p:blipFill>
        <p:spPr>
          <a:xfrm>
            <a:off x="1371600" y="2933700"/>
            <a:ext cx="15685135" cy="58127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EFFF4"/>
        </a:solidFill>
        <a:effectLst/>
      </p:bgPr>
    </p:bg>
    <p:spTree>
      <p:nvGrpSpPr>
        <p:cNvPr id="1" name=""/>
        <p:cNvGrpSpPr/>
        <p:nvPr/>
      </p:nvGrpSpPr>
      <p:grpSpPr>
        <a:xfrm>
          <a:off x="0" y="0"/>
          <a:ext cx="0" cy="0"/>
          <a:chOff x="0" y="0"/>
          <a:chExt cx="0" cy="0"/>
        </a:xfrm>
      </p:grpSpPr>
      <p:sp>
        <p:nvSpPr>
          <p:cNvPr id="2" name="Freeform 2"/>
          <p:cNvSpPr/>
          <p:nvPr/>
        </p:nvSpPr>
        <p:spPr>
          <a:xfrm rot="-4160543">
            <a:off x="-5702082" y="6720703"/>
            <a:ext cx="13674920" cy="15159265"/>
          </a:xfrm>
          <a:custGeom>
            <a:avLst/>
            <a:gdLst/>
            <a:ahLst/>
            <a:cxnLst/>
            <a:rect l="l" t="t" r="r" b="b"/>
            <a:pathLst>
              <a:path w="13674920" h="15159265">
                <a:moveTo>
                  <a:pt x="0" y="0"/>
                </a:moveTo>
                <a:lnTo>
                  <a:pt x="13674920" y="0"/>
                </a:lnTo>
                <a:lnTo>
                  <a:pt x="13674920" y="15159264"/>
                </a:lnTo>
                <a:lnTo>
                  <a:pt x="0" y="15159264"/>
                </a:lnTo>
                <a:lnTo>
                  <a:pt x="0" y="0"/>
                </a:lnTo>
                <a:close/>
              </a:path>
            </a:pathLst>
          </a:custGeom>
          <a:blipFill>
            <a:blip r:embed="rId1"/>
            <a:stretch>
              <a:fillRect/>
            </a:stretch>
          </a:blipFill>
        </p:spPr>
      </p:sp>
      <p:sp>
        <p:nvSpPr>
          <p:cNvPr id="3" name="Freeform 3"/>
          <p:cNvSpPr/>
          <p:nvPr/>
        </p:nvSpPr>
        <p:spPr>
          <a:xfrm rot="-7463000">
            <a:off x="11635413" y="8167489"/>
            <a:ext cx="12389589" cy="12265693"/>
          </a:xfrm>
          <a:custGeom>
            <a:avLst/>
            <a:gdLst/>
            <a:ahLst/>
            <a:cxnLst/>
            <a:rect l="l" t="t" r="r" b="b"/>
            <a:pathLst>
              <a:path w="12389589" h="12265693">
                <a:moveTo>
                  <a:pt x="0" y="0"/>
                </a:moveTo>
                <a:lnTo>
                  <a:pt x="12389589" y="0"/>
                </a:lnTo>
                <a:lnTo>
                  <a:pt x="12389589" y="12265693"/>
                </a:lnTo>
                <a:lnTo>
                  <a:pt x="0" y="12265693"/>
                </a:lnTo>
                <a:lnTo>
                  <a:pt x="0" y="0"/>
                </a:lnTo>
                <a:close/>
              </a:path>
            </a:pathLst>
          </a:custGeom>
          <a:blipFill>
            <a:blip r:embed="rId2"/>
            <a:stretch>
              <a:fillRect/>
            </a:stretch>
          </a:blipFill>
        </p:spPr>
      </p:sp>
      <p:sp>
        <p:nvSpPr>
          <p:cNvPr id="4" name="TextBox 4"/>
          <p:cNvSpPr txBox="1"/>
          <p:nvPr/>
        </p:nvSpPr>
        <p:spPr>
          <a:xfrm>
            <a:off x="2793572" y="648881"/>
            <a:ext cx="12700856" cy="1873249"/>
          </a:xfrm>
          <a:prstGeom prst="rect">
            <a:avLst/>
          </a:prstGeom>
        </p:spPr>
        <p:txBody>
          <a:bodyPr lIns="0" tIns="0" rIns="0" bIns="0" rtlCol="0" anchor="t">
            <a:spAutoFit/>
          </a:bodyPr>
          <a:lstStyle/>
          <a:p>
            <a:pPr algn="ctr">
              <a:lnSpc>
                <a:spcPts val="11200"/>
              </a:lnSpc>
            </a:pPr>
            <a:r>
              <a:rPr lang="en-US" sz="8000" u="sng">
                <a:solidFill>
                  <a:srgbClr val="000000"/>
                </a:solidFill>
                <a:latin typeface="Mommi"/>
              </a:rPr>
              <a:t>Conclusion</a:t>
            </a:r>
            <a:endParaRPr lang="en-US" sz="8000" u="sng">
              <a:solidFill>
                <a:srgbClr val="000000"/>
              </a:solidFill>
              <a:latin typeface="Mommi"/>
            </a:endParaRPr>
          </a:p>
        </p:txBody>
      </p:sp>
      <p:sp>
        <p:nvSpPr>
          <p:cNvPr id="5" name="TextBox 5"/>
          <p:cNvSpPr txBox="1"/>
          <p:nvPr/>
        </p:nvSpPr>
        <p:spPr>
          <a:xfrm>
            <a:off x="1028700" y="3264789"/>
            <a:ext cx="16230600" cy="5993511"/>
          </a:xfrm>
          <a:prstGeom prst="rect">
            <a:avLst/>
          </a:prstGeom>
        </p:spPr>
        <p:txBody>
          <a:bodyPr lIns="0" tIns="0" rIns="0" bIns="0" rtlCol="0" anchor="t">
            <a:spAutoFit/>
          </a:bodyPr>
          <a:lstStyle/>
          <a:p>
            <a:pPr>
              <a:lnSpc>
                <a:spcPts val="4750"/>
              </a:lnSpc>
            </a:pPr>
            <a:r>
              <a:rPr lang="en-US" sz="3600" spc="316">
                <a:solidFill>
                  <a:srgbClr val="768BCB"/>
                </a:solidFill>
                <a:latin typeface="Shiba" panose="020E0000080000020004"/>
              </a:rPr>
              <a:t>In conclusion, the development and implementation of a rainfall prediction model using machine learning represent a significant advancement in the field of meteorology and have far-reaching implications for numerous sectors. The accuracy and timeliness of rain predictions provided by these models offer substantial benefits across various domains.</a:t>
            </a:r>
            <a:endParaRPr lang="en-US" sz="3600" spc="316">
              <a:solidFill>
                <a:srgbClr val="768BCB"/>
              </a:solidFill>
              <a:latin typeface="Shiba" panose="020E0000080000020004"/>
            </a:endParaRPr>
          </a:p>
          <a:p>
            <a:pPr>
              <a:lnSpc>
                <a:spcPts val="4750"/>
              </a:lnSpc>
            </a:pPr>
            <a:r>
              <a:rPr lang="en-US" sz="3600" spc="316">
                <a:solidFill>
                  <a:srgbClr val="768BCB"/>
                </a:solidFill>
                <a:latin typeface="Shiba" panose="020E0000080000020004"/>
              </a:rPr>
              <a:t>The predictive capabilities of machine learning models to forecast rainfall events in advance allows for proactive measures to be taken, minimizing the impact on public safety, agriculture, infrastructure, and the environment.</a:t>
            </a:r>
            <a:endParaRPr lang="en-US" sz="3600" spc="316">
              <a:solidFill>
                <a:srgbClr val="768BCB"/>
              </a:solidFill>
              <a:latin typeface="Shiba" panose="020E0000080000020004"/>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3052</Words>
  <Application>WPS Presentation</Application>
  <PresentationFormat>Custom</PresentationFormat>
  <Paragraphs>98</Paragraphs>
  <Slides>10</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10</vt:i4>
      </vt:variant>
    </vt:vector>
  </HeadingPairs>
  <TitlesOfParts>
    <vt:vector size="24" baseType="lpstr">
      <vt:lpstr>Arial</vt:lpstr>
      <vt:lpstr>SimSun</vt:lpstr>
      <vt:lpstr>Wingdings</vt:lpstr>
      <vt:lpstr>Mommi Medium</vt:lpstr>
      <vt:lpstr>Shiba</vt:lpstr>
      <vt:lpstr>TT Ramillas Bold</vt:lpstr>
      <vt:lpstr>Segoe UI Emoji</vt:lpstr>
      <vt:lpstr>Arial</vt:lpstr>
      <vt:lpstr>Mommi</vt:lpstr>
      <vt:lpstr>Segoe Print</vt:lpstr>
      <vt:lpstr>Microsoft YaHei</vt:lpstr>
      <vt:lpstr>Arial Unicode MS</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Discover the power of machine learning in weather forecasting!</dc:title>
  <dc:creator>Nikhil Kumar</dc:creator>
  <cp:lastModifiedBy>nikhil Kumar</cp:lastModifiedBy>
  <cp:revision>6</cp:revision>
  <dcterms:created xsi:type="dcterms:W3CDTF">2006-08-16T00:00:00Z</dcterms:created>
  <dcterms:modified xsi:type="dcterms:W3CDTF">2024-07-31T07:21:51Z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E1B6857590D543E8AFA7FC3F7AFE27FA_12</vt:lpwstr>
  </property>
  <property fmtid="{D5CDD505-2E9C-101B-9397-08002B2CF9AE}" pid="3" name="KSOProductBuildVer">
    <vt:lpwstr>1033-12.2.0.17119</vt:lpwstr>
  </property>
</Properties>
</file>

<file path=docProps/thumbnail.jpeg>
</file>